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756" r:id="rId4"/>
  </p:sldMasterIdLst>
  <p:notesMasterIdLst>
    <p:notesMasterId r:id="rId29"/>
  </p:notesMasterIdLst>
  <p:sldIdLst>
    <p:sldId id="257" r:id="rId5"/>
    <p:sldId id="262" r:id="rId6"/>
    <p:sldId id="284" r:id="rId7"/>
    <p:sldId id="327" r:id="rId8"/>
    <p:sldId id="311" r:id="rId9"/>
    <p:sldId id="275" r:id="rId10"/>
    <p:sldId id="276" r:id="rId11"/>
    <p:sldId id="285" r:id="rId12"/>
    <p:sldId id="280" r:id="rId13"/>
    <p:sldId id="277" r:id="rId14"/>
    <p:sldId id="309" r:id="rId15"/>
    <p:sldId id="301" r:id="rId16"/>
    <p:sldId id="369" r:id="rId17"/>
    <p:sldId id="370" r:id="rId18"/>
    <p:sldId id="371" r:id="rId19"/>
    <p:sldId id="374" r:id="rId20"/>
    <p:sldId id="373" r:id="rId21"/>
    <p:sldId id="375" r:id="rId22"/>
    <p:sldId id="376" r:id="rId23"/>
    <p:sldId id="304" r:id="rId24"/>
    <p:sldId id="307" r:id="rId25"/>
    <p:sldId id="368" r:id="rId26"/>
    <p:sldId id="308" r:id="rId27"/>
    <p:sldId id="3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FFC550-9202-4B5B-943F-B9F422009281}">
          <p14:sldIdLst>
            <p14:sldId id="257"/>
            <p14:sldId id="262"/>
            <p14:sldId id="284"/>
            <p14:sldId id="327"/>
            <p14:sldId id="311"/>
            <p14:sldId id="275"/>
            <p14:sldId id="276"/>
            <p14:sldId id="285"/>
            <p14:sldId id="280"/>
            <p14:sldId id="277"/>
          </p14:sldIdLst>
        </p14:section>
        <p14:section name="SCM" id="{94D35C26-84E9-437C-86A4-7A644C93BE69}">
          <p14:sldIdLst>
            <p14:sldId id="309"/>
            <p14:sldId id="301"/>
            <p14:sldId id="369"/>
            <p14:sldId id="370"/>
            <p14:sldId id="371"/>
            <p14:sldId id="374"/>
            <p14:sldId id="373"/>
            <p14:sldId id="375"/>
            <p14:sldId id="376"/>
            <p14:sldId id="304"/>
            <p14:sldId id="307"/>
            <p14:sldId id="368"/>
            <p14:sldId id="308"/>
            <p14:sldId id="361"/>
          </p14:sldIdLst>
        </p14:section>
      </p14:sectionLst>
    </p:ext>
    <p:ext uri="{EFAFB233-063F-42B5-8137-9DF3F51BA10A}">
      <p15:sldGuideLst xmlns:p15="http://schemas.microsoft.com/office/powerpoint/2012/main">
        <p15:guide id="1" orient="horz" pos="759">
          <p15:clr>
            <a:srgbClr val="A4A3A4"/>
          </p15:clr>
        </p15:guide>
        <p15:guide id="2" pos="1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bogang L. Tsagae" initials="LLT" lastIdx="5" clrIdx="0">
    <p:extLst>
      <p:ext uri="{19B8F6BF-5375-455C-9EA6-DF929625EA0E}">
        <p15:presenceInfo xmlns:p15="http://schemas.microsoft.com/office/powerpoint/2012/main" userId="S-1-5-21-764920593-358483359-1530559327-2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5" autoAdjust="0"/>
  </p:normalViewPr>
  <p:slideViewPr>
    <p:cSldViewPr snapToGrid="0" snapToObjects="1" showGuides="1">
      <p:cViewPr varScale="1">
        <p:scale>
          <a:sx n="84" d="100"/>
          <a:sy n="84" d="100"/>
        </p:scale>
        <p:origin x="1584" y="84"/>
      </p:cViewPr>
      <p:guideLst>
        <p:guide orient="horz" pos="759"/>
        <p:guide pos="17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D0ED8-AF65-420F-9567-DD432BC3CE90}"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en-US"/>
        </a:p>
      </dgm:t>
    </dgm:pt>
    <dgm:pt modelId="{4434AA29-4CA7-4EAC-91D5-B5C3A1FF0EE5}">
      <dgm:prSet phldrT="[Text]"/>
      <dgm:spPr/>
      <dgm:t>
        <a:bodyPr/>
        <a:lstStyle/>
        <a:p>
          <a:r>
            <a:rPr lang="en-US" dirty="0"/>
            <a:t>Constitutional principles</a:t>
          </a:r>
        </a:p>
      </dgm:t>
    </dgm:pt>
    <dgm:pt modelId="{2F1BDDE8-8B57-47F6-801B-B2CC1F009D41}" type="parTrans" cxnId="{9C9CC6E3-7678-4EBD-B88C-0639A9623DB7}">
      <dgm:prSet/>
      <dgm:spPr/>
      <dgm:t>
        <a:bodyPr/>
        <a:lstStyle/>
        <a:p>
          <a:endParaRPr lang="en-US"/>
        </a:p>
      </dgm:t>
    </dgm:pt>
    <dgm:pt modelId="{58690E38-0A72-4EAB-AB45-6E5B0414BC32}" type="sibTrans" cxnId="{9C9CC6E3-7678-4EBD-B88C-0639A9623DB7}">
      <dgm:prSet/>
      <dgm:spPr/>
      <dgm:t>
        <a:bodyPr/>
        <a:lstStyle/>
        <a:p>
          <a:endParaRPr lang="en-US"/>
        </a:p>
      </dgm:t>
    </dgm:pt>
    <dgm:pt modelId="{EAA440A4-5DE9-4310-9192-B081BE4E650D}">
      <dgm:prSet phldrT="[Text]"/>
      <dgm:spPr/>
      <dgm:t>
        <a:bodyPr/>
        <a:lstStyle/>
        <a:p>
          <a:r>
            <a:rPr lang="en-US" dirty="0"/>
            <a:t>Fair </a:t>
          </a:r>
        </a:p>
      </dgm:t>
    </dgm:pt>
    <dgm:pt modelId="{5289AE92-6061-411F-9058-E910CB193EB8}" type="parTrans" cxnId="{7F68F25D-FB0B-4203-B55E-D4055F8BCDD7}">
      <dgm:prSet/>
      <dgm:spPr/>
      <dgm:t>
        <a:bodyPr/>
        <a:lstStyle/>
        <a:p>
          <a:endParaRPr lang="en-US"/>
        </a:p>
      </dgm:t>
    </dgm:pt>
    <dgm:pt modelId="{4B8FC03B-E6F0-4B55-88E0-2DDCFA380B27}" type="sibTrans" cxnId="{7F68F25D-FB0B-4203-B55E-D4055F8BCDD7}">
      <dgm:prSet/>
      <dgm:spPr/>
      <dgm:t>
        <a:bodyPr/>
        <a:lstStyle/>
        <a:p>
          <a:endParaRPr lang="en-US"/>
        </a:p>
      </dgm:t>
    </dgm:pt>
    <dgm:pt modelId="{21014C0C-D197-4CC7-AC9A-0210A352CD3D}">
      <dgm:prSet phldrT="[Text]"/>
      <dgm:spPr/>
      <dgm:t>
        <a:bodyPr/>
        <a:lstStyle/>
        <a:p>
          <a:r>
            <a:rPr lang="en-US" dirty="0"/>
            <a:t>Equitable</a:t>
          </a:r>
        </a:p>
      </dgm:t>
    </dgm:pt>
    <dgm:pt modelId="{8A1EEDA9-03BC-4DD8-9C17-C2FE43788366}" type="parTrans" cxnId="{85BC11F1-CED5-4465-A9DB-50A5AFA5BC59}">
      <dgm:prSet/>
      <dgm:spPr/>
      <dgm:t>
        <a:bodyPr/>
        <a:lstStyle/>
        <a:p>
          <a:endParaRPr lang="en-US"/>
        </a:p>
      </dgm:t>
    </dgm:pt>
    <dgm:pt modelId="{6CF77265-091F-4A0E-AA0F-00CE105EF7C3}" type="sibTrans" cxnId="{85BC11F1-CED5-4465-A9DB-50A5AFA5BC59}">
      <dgm:prSet/>
      <dgm:spPr/>
      <dgm:t>
        <a:bodyPr/>
        <a:lstStyle/>
        <a:p>
          <a:endParaRPr lang="en-US"/>
        </a:p>
      </dgm:t>
    </dgm:pt>
    <dgm:pt modelId="{19778295-140B-4A5F-B8E0-D797DFF759BA}">
      <dgm:prSet phldrT="[Text]"/>
      <dgm:spPr/>
      <dgm:t>
        <a:bodyPr/>
        <a:lstStyle/>
        <a:p>
          <a:r>
            <a:rPr lang="en-US" dirty="0"/>
            <a:t>Transparent</a:t>
          </a:r>
        </a:p>
      </dgm:t>
    </dgm:pt>
    <dgm:pt modelId="{883F5E8A-FDB2-4CA8-81F1-2CC39440FCEF}" type="parTrans" cxnId="{E48AAB2E-1A34-405C-9051-84714A151E89}">
      <dgm:prSet/>
      <dgm:spPr/>
      <dgm:t>
        <a:bodyPr/>
        <a:lstStyle/>
        <a:p>
          <a:endParaRPr lang="en-US"/>
        </a:p>
      </dgm:t>
    </dgm:pt>
    <dgm:pt modelId="{5E0D1F79-4FA3-4A0C-A8AA-7EB8051AA58B}" type="sibTrans" cxnId="{E48AAB2E-1A34-405C-9051-84714A151E89}">
      <dgm:prSet/>
      <dgm:spPr/>
      <dgm:t>
        <a:bodyPr/>
        <a:lstStyle/>
        <a:p>
          <a:endParaRPr lang="en-US"/>
        </a:p>
      </dgm:t>
    </dgm:pt>
    <dgm:pt modelId="{25A228FA-8ECE-4994-B2D8-3F3896FE0D52}">
      <dgm:prSet phldrT="[Text]"/>
      <dgm:spPr/>
      <dgm:t>
        <a:bodyPr/>
        <a:lstStyle/>
        <a:p>
          <a:r>
            <a:rPr lang="en-US" dirty="0"/>
            <a:t>Competitive</a:t>
          </a:r>
        </a:p>
      </dgm:t>
    </dgm:pt>
    <dgm:pt modelId="{503700A7-42E7-42F9-978B-DE6D7263137B}" type="parTrans" cxnId="{DC749954-CC48-42BD-88BE-424316FFED0F}">
      <dgm:prSet/>
      <dgm:spPr/>
      <dgm:t>
        <a:bodyPr/>
        <a:lstStyle/>
        <a:p>
          <a:endParaRPr lang="en-US"/>
        </a:p>
      </dgm:t>
    </dgm:pt>
    <dgm:pt modelId="{EAFB3287-B42C-40C9-8F56-B637D37ED7D0}" type="sibTrans" cxnId="{DC749954-CC48-42BD-88BE-424316FFED0F}">
      <dgm:prSet/>
      <dgm:spPr/>
      <dgm:t>
        <a:bodyPr/>
        <a:lstStyle/>
        <a:p>
          <a:endParaRPr lang="en-US"/>
        </a:p>
      </dgm:t>
    </dgm:pt>
    <dgm:pt modelId="{1B9A619A-7944-48AC-9588-3F07A72FE93E}">
      <dgm:prSet phldrT="[Text]"/>
      <dgm:spPr/>
      <dgm:t>
        <a:bodyPr/>
        <a:lstStyle/>
        <a:p>
          <a:r>
            <a:rPr lang="en-US" dirty="0"/>
            <a:t>Cost-effective</a:t>
          </a:r>
        </a:p>
      </dgm:t>
    </dgm:pt>
    <dgm:pt modelId="{906C2A71-3288-42D5-BA69-469D3273AC1A}" type="parTrans" cxnId="{C5611078-1362-49F6-81CD-04F6FBE030ED}">
      <dgm:prSet/>
      <dgm:spPr/>
      <dgm:t>
        <a:bodyPr/>
        <a:lstStyle/>
        <a:p>
          <a:endParaRPr lang="en-US"/>
        </a:p>
      </dgm:t>
    </dgm:pt>
    <dgm:pt modelId="{FE01BE3F-1BF6-49F2-B2CE-4C41BF438501}" type="sibTrans" cxnId="{C5611078-1362-49F6-81CD-04F6FBE030ED}">
      <dgm:prSet/>
      <dgm:spPr/>
      <dgm:t>
        <a:bodyPr/>
        <a:lstStyle/>
        <a:p>
          <a:endParaRPr lang="en-US"/>
        </a:p>
      </dgm:t>
    </dgm:pt>
    <dgm:pt modelId="{5860B50F-C4A1-4004-9E54-974245F3846A}" type="pres">
      <dgm:prSet presAssocID="{3E2D0ED8-AF65-420F-9567-DD432BC3CE90}" presName="Name0" presStyleCnt="0">
        <dgm:presLayoutVars>
          <dgm:chMax val="1"/>
          <dgm:dir/>
          <dgm:animLvl val="ctr"/>
          <dgm:resizeHandles val="exact"/>
        </dgm:presLayoutVars>
      </dgm:prSet>
      <dgm:spPr/>
    </dgm:pt>
    <dgm:pt modelId="{FA60B3BB-4E0F-4150-A08E-D553EC7287CF}" type="pres">
      <dgm:prSet presAssocID="{4434AA29-4CA7-4EAC-91D5-B5C3A1FF0EE5}" presName="centerShape" presStyleLbl="node0" presStyleIdx="0" presStyleCnt="1"/>
      <dgm:spPr/>
    </dgm:pt>
    <dgm:pt modelId="{351D8EAB-C297-4253-B074-2FBBDCBCEE21}" type="pres">
      <dgm:prSet presAssocID="{5289AE92-6061-411F-9058-E910CB193EB8}" presName="parTrans" presStyleLbl="sibTrans2D1" presStyleIdx="0" presStyleCnt="5"/>
      <dgm:spPr/>
    </dgm:pt>
    <dgm:pt modelId="{79E2D48F-A3A5-4587-B7D6-6F6DB83D4572}" type="pres">
      <dgm:prSet presAssocID="{5289AE92-6061-411F-9058-E910CB193EB8}" presName="connectorText" presStyleLbl="sibTrans2D1" presStyleIdx="0" presStyleCnt="5"/>
      <dgm:spPr/>
    </dgm:pt>
    <dgm:pt modelId="{777BD6B8-08B7-49D6-B46E-6F592CBB1FCE}" type="pres">
      <dgm:prSet presAssocID="{EAA440A4-5DE9-4310-9192-B081BE4E650D}" presName="node" presStyleLbl="node1" presStyleIdx="0" presStyleCnt="5">
        <dgm:presLayoutVars>
          <dgm:bulletEnabled val="1"/>
        </dgm:presLayoutVars>
      </dgm:prSet>
      <dgm:spPr/>
    </dgm:pt>
    <dgm:pt modelId="{0A518354-EA52-4A5B-A279-596CF2EDA293}" type="pres">
      <dgm:prSet presAssocID="{8A1EEDA9-03BC-4DD8-9C17-C2FE43788366}" presName="parTrans" presStyleLbl="sibTrans2D1" presStyleIdx="1" presStyleCnt="5"/>
      <dgm:spPr/>
    </dgm:pt>
    <dgm:pt modelId="{ACFC97E7-C80D-4731-BAB2-8580BC77EAB3}" type="pres">
      <dgm:prSet presAssocID="{8A1EEDA9-03BC-4DD8-9C17-C2FE43788366}" presName="connectorText" presStyleLbl="sibTrans2D1" presStyleIdx="1" presStyleCnt="5"/>
      <dgm:spPr/>
    </dgm:pt>
    <dgm:pt modelId="{7B01C3CE-B5E4-495D-BC6E-205A951F2FA4}" type="pres">
      <dgm:prSet presAssocID="{21014C0C-D197-4CC7-AC9A-0210A352CD3D}" presName="node" presStyleLbl="node1" presStyleIdx="1" presStyleCnt="5">
        <dgm:presLayoutVars>
          <dgm:bulletEnabled val="1"/>
        </dgm:presLayoutVars>
      </dgm:prSet>
      <dgm:spPr/>
    </dgm:pt>
    <dgm:pt modelId="{616CA7E1-4733-47FA-9318-DDDB2F57C9DE}" type="pres">
      <dgm:prSet presAssocID="{883F5E8A-FDB2-4CA8-81F1-2CC39440FCEF}" presName="parTrans" presStyleLbl="sibTrans2D1" presStyleIdx="2" presStyleCnt="5"/>
      <dgm:spPr/>
    </dgm:pt>
    <dgm:pt modelId="{EF9836D3-1606-4D38-9565-CB5CC1D8C49F}" type="pres">
      <dgm:prSet presAssocID="{883F5E8A-FDB2-4CA8-81F1-2CC39440FCEF}" presName="connectorText" presStyleLbl="sibTrans2D1" presStyleIdx="2" presStyleCnt="5"/>
      <dgm:spPr/>
    </dgm:pt>
    <dgm:pt modelId="{C3ED4329-38AC-409C-8FE7-369C2AE2B227}" type="pres">
      <dgm:prSet presAssocID="{19778295-140B-4A5F-B8E0-D797DFF759BA}" presName="node" presStyleLbl="node1" presStyleIdx="2" presStyleCnt="5">
        <dgm:presLayoutVars>
          <dgm:bulletEnabled val="1"/>
        </dgm:presLayoutVars>
      </dgm:prSet>
      <dgm:spPr/>
    </dgm:pt>
    <dgm:pt modelId="{1D69BD99-9FFC-4B3C-B443-071AD636ABA5}" type="pres">
      <dgm:prSet presAssocID="{503700A7-42E7-42F9-978B-DE6D7263137B}" presName="parTrans" presStyleLbl="sibTrans2D1" presStyleIdx="3" presStyleCnt="5"/>
      <dgm:spPr/>
    </dgm:pt>
    <dgm:pt modelId="{CAC478ED-EB06-4106-AF6F-FAE89377D3DA}" type="pres">
      <dgm:prSet presAssocID="{503700A7-42E7-42F9-978B-DE6D7263137B}" presName="connectorText" presStyleLbl="sibTrans2D1" presStyleIdx="3" presStyleCnt="5"/>
      <dgm:spPr/>
    </dgm:pt>
    <dgm:pt modelId="{497B83E1-DCA7-4CF3-A3FE-C4D6D173FADC}" type="pres">
      <dgm:prSet presAssocID="{25A228FA-8ECE-4994-B2D8-3F3896FE0D52}" presName="node" presStyleLbl="node1" presStyleIdx="3" presStyleCnt="5">
        <dgm:presLayoutVars>
          <dgm:bulletEnabled val="1"/>
        </dgm:presLayoutVars>
      </dgm:prSet>
      <dgm:spPr/>
    </dgm:pt>
    <dgm:pt modelId="{3A7B6A77-A80B-4313-85E4-52C74AF9AB92}" type="pres">
      <dgm:prSet presAssocID="{906C2A71-3288-42D5-BA69-469D3273AC1A}" presName="parTrans" presStyleLbl="sibTrans2D1" presStyleIdx="4" presStyleCnt="5"/>
      <dgm:spPr/>
    </dgm:pt>
    <dgm:pt modelId="{ACD8B69D-630C-4B14-B922-D77B06A49251}" type="pres">
      <dgm:prSet presAssocID="{906C2A71-3288-42D5-BA69-469D3273AC1A}" presName="connectorText" presStyleLbl="sibTrans2D1" presStyleIdx="4" presStyleCnt="5"/>
      <dgm:spPr/>
    </dgm:pt>
    <dgm:pt modelId="{DEA19C86-A5BE-4EC4-9212-210D945DDDCE}" type="pres">
      <dgm:prSet presAssocID="{1B9A619A-7944-48AC-9588-3F07A72FE93E}" presName="node" presStyleLbl="node1" presStyleIdx="4" presStyleCnt="5">
        <dgm:presLayoutVars>
          <dgm:bulletEnabled val="1"/>
        </dgm:presLayoutVars>
      </dgm:prSet>
      <dgm:spPr/>
    </dgm:pt>
  </dgm:ptLst>
  <dgm:cxnLst>
    <dgm:cxn modelId="{54105E01-920F-40B9-BE30-28845BE08F3E}" type="presOf" srcId="{25A228FA-8ECE-4994-B2D8-3F3896FE0D52}" destId="{497B83E1-DCA7-4CF3-A3FE-C4D6D173FADC}" srcOrd="0" destOrd="0" presId="urn:microsoft.com/office/officeart/2005/8/layout/radial5"/>
    <dgm:cxn modelId="{B32E6A17-EA2C-4B27-BEDA-CCA15201EC44}" type="presOf" srcId="{5289AE92-6061-411F-9058-E910CB193EB8}" destId="{79E2D48F-A3A5-4587-B7D6-6F6DB83D4572}" srcOrd="1" destOrd="0" presId="urn:microsoft.com/office/officeart/2005/8/layout/radial5"/>
    <dgm:cxn modelId="{2737761C-9286-46A5-A83F-79597CABADED}" type="presOf" srcId="{1B9A619A-7944-48AC-9588-3F07A72FE93E}" destId="{DEA19C86-A5BE-4EC4-9212-210D945DDDCE}" srcOrd="0" destOrd="0" presId="urn:microsoft.com/office/officeart/2005/8/layout/radial5"/>
    <dgm:cxn modelId="{E48AAB2E-1A34-405C-9051-84714A151E89}" srcId="{4434AA29-4CA7-4EAC-91D5-B5C3A1FF0EE5}" destId="{19778295-140B-4A5F-B8E0-D797DFF759BA}" srcOrd="2" destOrd="0" parTransId="{883F5E8A-FDB2-4CA8-81F1-2CC39440FCEF}" sibTransId="{5E0D1F79-4FA3-4A0C-A8AA-7EB8051AA58B}"/>
    <dgm:cxn modelId="{A130B02E-7047-4535-992A-5AA6AF868A8E}" type="presOf" srcId="{906C2A71-3288-42D5-BA69-469D3273AC1A}" destId="{3A7B6A77-A80B-4313-85E4-52C74AF9AB92}" srcOrd="0" destOrd="0" presId="urn:microsoft.com/office/officeart/2005/8/layout/radial5"/>
    <dgm:cxn modelId="{7F68F25D-FB0B-4203-B55E-D4055F8BCDD7}" srcId="{4434AA29-4CA7-4EAC-91D5-B5C3A1FF0EE5}" destId="{EAA440A4-5DE9-4310-9192-B081BE4E650D}" srcOrd="0" destOrd="0" parTransId="{5289AE92-6061-411F-9058-E910CB193EB8}" sibTransId="{4B8FC03B-E6F0-4B55-88E0-2DDCFA380B27}"/>
    <dgm:cxn modelId="{DA09CA70-0E82-4CEE-A95F-7F820933ABC0}" type="presOf" srcId="{3E2D0ED8-AF65-420F-9567-DD432BC3CE90}" destId="{5860B50F-C4A1-4004-9E54-974245F3846A}" srcOrd="0" destOrd="0" presId="urn:microsoft.com/office/officeart/2005/8/layout/radial5"/>
    <dgm:cxn modelId="{DC749954-CC48-42BD-88BE-424316FFED0F}" srcId="{4434AA29-4CA7-4EAC-91D5-B5C3A1FF0EE5}" destId="{25A228FA-8ECE-4994-B2D8-3F3896FE0D52}" srcOrd="3" destOrd="0" parTransId="{503700A7-42E7-42F9-978B-DE6D7263137B}" sibTransId="{EAFB3287-B42C-40C9-8F56-B637D37ED7D0}"/>
    <dgm:cxn modelId="{35948175-605C-46E5-A4A0-D10688BE0347}" type="presOf" srcId="{19778295-140B-4A5F-B8E0-D797DFF759BA}" destId="{C3ED4329-38AC-409C-8FE7-369C2AE2B227}" srcOrd="0" destOrd="0" presId="urn:microsoft.com/office/officeart/2005/8/layout/radial5"/>
    <dgm:cxn modelId="{C5611078-1362-49F6-81CD-04F6FBE030ED}" srcId="{4434AA29-4CA7-4EAC-91D5-B5C3A1FF0EE5}" destId="{1B9A619A-7944-48AC-9588-3F07A72FE93E}" srcOrd="4" destOrd="0" parTransId="{906C2A71-3288-42D5-BA69-469D3273AC1A}" sibTransId="{FE01BE3F-1BF6-49F2-B2CE-4C41BF438501}"/>
    <dgm:cxn modelId="{D504B35A-4184-4D70-BE0E-2B75B94B8FDB}" type="presOf" srcId="{8A1EEDA9-03BC-4DD8-9C17-C2FE43788366}" destId="{0A518354-EA52-4A5B-A279-596CF2EDA293}" srcOrd="0" destOrd="0" presId="urn:microsoft.com/office/officeart/2005/8/layout/radial5"/>
    <dgm:cxn modelId="{B92A837F-0482-4B1E-B980-446B7543B3E5}" type="presOf" srcId="{21014C0C-D197-4CC7-AC9A-0210A352CD3D}" destId="{7B01C3CE-B5E4-495D-BC6E-205A951F2FA4}" srcOrd="0" destOrd="0" presId="urn:microsoft.com/office/officeart/2005/8/layout/radial5"/>
    <dgm:cxn modelId="{8D120489-B408-4296-9C10-B2E4005E13B5}" type="presOf" srcId="{503700A7-42E7-42F9-978B-DE6D7263137B}" destId="{1D69BD99-9FFC-4B3C-B443-071AD636ABA5}" srcOrd="0" destOrd="0" presId="urn:microsoft.com/office/officeart/2005/8/layout/radial5"/>
    <dgm:cxn modelId="{82D42F8F-9983-4D3F-ADD9-C8126D950C72}" type="presOf" srcId="{5289AE92-6061-411F-9058-E910CB193EB8}" destId="{351D8EAB-C297-4253-B074-2FBBDCBCEE21}" srcOrd="0" destOrd="0" presId="urn:microsoft.com/office/officeart/2005/8/layout/radial5"/>
    <dgm:cxn modelId="{238C8C92-33D5-4568-AAA0-952123F4E790}" type="presOf" srcId="{883F5E8A-FDB2-4CA8-81F1-2CC39440FCEF}" destId="{616CA7E1-4733-47FA-9318-DDDB2F57C9DE}" srcOrd="0" destOrd="0" presId="urn:microsoft.com/office/officeart/2005/8/layout/radial5"/>
    <dgm:cxn modelId="{97AA11A8-7975-4600-B8D9-9E3EFA390731}" type="presOf" srcId="{503700A7-42E7-42F9-978B-DE6D7263137B}" destId="{CAC478ED-EB06-4106-AF6F-FAE89377D3DA}" srcOrd="1" destOrd="0" presId="urn:microsoft.com/office/officeart/2005/8/layout/radial5"/>
    <dgm:cxn modelId="{BB316DB0-DD54-41F8-87D1-A362C85FACAF}" type="presOf" srcId="{883F5E8A-FDB2-4CA8-81F1-2CC39440FCEF}" destId="{EF9836D3-1606-4D38-9565-CB5CC1D8C49F}" srcOrd="1" destOrd="0" presId="urn:microsoft.com/office/officeart/2005/8/layout/radial5"/>
    <dgm:cxn modelId="{F4FCC7C6-B53E-44CC-AD8F-3C46A1336986}" type="presOf" srcId="{906C2A71-3288-42D5-BA69-469D3273AC1A}" destId="{ACD8B69D-630C-4B14-B922-D77B06A49251}" srcOrd="1" destOrd="0" presId="urn:microsoft.com/office/officeart/2005/8/layout/radial5"/>
    <dgm:cxn modelId="{B7D0A7C8-B139-4ABC-820C-40F26B7AADB1}" type="presOf" srcId="{4434AA29-4CA7-4EAC-91D5-B5C3A1FF0EE5}" destId="{FA60B3BB-4E0F-4150-A08E-D553EC7287CF}" srcOrd="0" destOrd="0" presId="urn:microsoft.com/office/officeart/2005/8/layout/radial5"/>
    <dgm:cxn modelId="{B0A554D0-3891-4B6C-89BF-0FB996DA87EB}" type="presOf" srcId="{8A1EEDA9-03BC-4DD8-9C17-C2FE43788366}" destId="{ACFC97E7-C80D-4731-BAB2-8580BC77EAB3}" srcOrd="1" destOrd="0" presId="urn:microsoft.com/office/officeart/2005/8/layout/radial5"/>
    <dgm:cxn modelId="{9C9CC6E3-7678-4EBD-B88C-0639A9623DB7}" srcId="{3E2D0ED8-AF65-420F-9567-DD432BC3CE90}" destId="{4434AA29-4CA7-4EAC-91D5-B5C3A1FF0EE5}" srcOrd="0" destOrd="0" parTransId="{2F1BDDE8-8B57-47F6-801B-B2CC1F009D41}" sibTransId="{58690E38-0A72-4EAB-AB45-6E5B0414BC32}"/>
    <dgm:cxn modelId="{85BC11F1-CED5-4465-A9DB-50A5AFA5BC59}" srcId="{4434AA29-4CA7-4EAC-91D5-B5C3A1FF0EE5}" destId="{21014C0C-D197-4CC7-AC9A-0210A352CD3D}" srcOrd="1" destOrd="0" parTransId="{8A1EEDA9-03BC-4DD8-9C17-C2FE43788366}" sibTransId="{6CF77265-091F-4A0E-AA0F-00CE105EF7C3}"/>
    <dgm:cxn modelId="{4DB730F7-08EA-4347-BB08-02756DD060DC}" type="presOf" srcId="{EAA440A4-5DE9-4310-9192-B081BE4E650D}" destId="{777BD6B8-08B7-49D6-B46E-6F592CBB1FCE}" srcOrd="0" destOrd="0" presId="urn:microsoft.com/office/officeart/2005/8/layout/radial5"/>
    <dgm:cxn modelId="{4E19B048-71EF-4EE0-AB36-A70402E42D8B}" type="presParOf" srcId="{5860B50F-C4A1-4004-9E54-974245F3846A}" destId="{FA60B3BB-4E0F-4150-A08E-D553EC7287CF}" srcOrd="0" destOrd="0" presId="urn:microsoft.com/office/officeart/2005/8/layout/radial5"/>
    <dgm:cxn modelId="{CEB22B3D-B220-425F-9723-A9A8477D52B5}" type="presParOf" srcId="{5860B50F-C4A1-4004-9E54-974245F3846A}" destId="{351D8EAB-C297-4253-B074-2FBBDCBCEE21}" srcOrd="1" destOrd="0" presId="urn:microsoft.com/office/officeart/2005/8/layout/radial5"/>
    <dgm:cxn modelId="{142AF749-73E8-4CCB-8C7B-B8811BD08C7D}" type="presParOf" srcId="{351D8EAB-C297-4253-B074-2FBBDCBCEE21}" destId="{79E2D48F-A3A5-4587-B7D6-6F6DB83D4572}" srcOrd="0" destOrd="0" presId="urn:microsoft.com/office/officeart/2005/8/layout/radial5"/>
    <dgm:cxn modelId="{6C352513-A0DC-4A28-997B-BBC0D3509FBC}" type="presParOf" srcId="{5860B50F-C4A1-4004-9E54-974245F3846A}" destId="{777BD6B8-08B7-49D6-B46E-6F592CBB1FCE}" srcOrd="2" destOrd="0" presId="urn:microsoft.com/office/officeart/2005/8/layout/radial5"/>
    <dgm:cxn modelId="{4712E807-340C-4482-BA18-F3BC92C743D8}" type="presParOf" srcId="{5860B50F-C4A1-4004-9E54-974245F3846A}" destId="{0A518354-EA52-4A5B-A279-596CF2EDA293}" srcOrd="3" destOrd="0" presId="urn:microsoft.com/office/officeart/2005/8/layout/radial5"/>
    <dgm:cxn modelId="{B66FF9AF-D344-4BF3-877F-7DB11C01C0D1}" type="presParOf" srcId="{0A518354-EA52-4A5B-A279-596CF2EDA293}" destId="{ACFC97E7-C80D-4731-BAB2-8580BC77EAB3}" srcOrd="0" destOrd="0" presId="urn:microsoft.com/office/officeart/2005/8/layout/radial5"/>
    <dgm:cxn modelId="{05567697-18E7-4A2A-8E79-6A9ECCB31B54}" type="presParOf" srcId="{5860B50F-C4A1-4004-9E54-974245F3846A}" destId="{7B01C3CE-B5E4-495D-BC6E-205A951F2FA4}" srcOrd="4" destOrd="0" presId="urn:microsoft.com/office/officeart/2005/8/layout/radial5"/>
    <dgm:cxn modelId="{2F22BEB1-A08D-47AA-B5E8-193A5DBDBF32}" type="presParOf" srcId="{5860B50F-C4A1-4004-9E54-974245F3846A}" destId="{616CA7E1-4733-47FA-9318-DDDB2F57C9DE}" srcOrd="5" destOrd="0" presId="urn:microsoft.com/office/officeart/2005/8/layout/radial5"/>
    <dgm:cxn modelId="{A21A5CF2-8646-4C7D-AF97-D869F5B3087C}" type="presParOf" srcId="{616CA7E1-4733-47FA-9318-DDDB2F57C9DE}" destId="{EF9836D3-1606-4D38-9565-CB5CC1D8C49F}" srcOrd="0" destOrd="0" presId="urn:microsoft.com/office/officeart/2005/8/layout/radial5"/>
    <dgm:cxn modelId="{ABBD4C80-A360-4444-ABB2-3CCE80393CB3}" type="presParOf" srcId="{5860B50F-C4A1-4004-9E54-974245F3846A}" destId="{C3ED4329-38AC-409C-8FE7-369C2AE2B227}" srcOrd="6" destOrd="0" presId="urn:microsoft.com/office/officeart/2005/8/layout/radial5"/>
    <dgm:cxn modelId="{EF4FE543-966F-41A4-895E-97B9B46540D5}" type="presParOf" srcId="{5860B50F-C4A1-4004-9E54-974245F3846A}" destId="{1D69BD99-9FFC-4B3C-B443-071AD636ABA5}" srcOrd="7" destOrd="0" presId="urn:microsoft.com/office/officeart/2005/8/layout/radial5"/>
    <dgm:cxn modelId="{52035C73-DEF2-4C3F-B37E-F0FBF4EDF2F1}" type="presParOf" srcId="{1D69BD99-9FFC-4B3C-B443-071AD636ABA5}" destId="{CAC478ED-EB06-4106-AF6F-FAE89377D3DA}" srcOrd="0" destOrd="0" presId="urn:microsoft.com/office/officeart/2005/8/layout/radial5"/>
    <dgm:cxn modelId="{63228339-F13A-4364-8EB2-3B693E728F4F}" type="presParOf" srcId="{5860B50F-C4A1-4004-9E54-974245F3846A}" destId="{497B83E1-DCA7-4CF3-A3FE-C4D6D173FADC}" srcOrd="8" destOrd="0" presId="urn:microsoft.com/office/officeart/2005/8/layout/radial5"/>
    <dgm:cxn modelId="{51BC7DE8-16A2-4085-819C-7BC7CC6940D2}" type="presParOf" srcId="{5860B50F-C4A1-4004-9E54-974245F3846A}" destId="{3A7B6A77-A80B-4313-85E4-52C74AF9AB92}" srcOrd="9" destOrd="0" presId="urn:microsoft.com/office/officeart/2005/8/layout/radial5"/>
    <dgm:cxn modelId="{19B35077-A792-4A7A-8909-574E4E4A1DE7}" type="presParOf" srcId="{3A7B6A77-A80B-4313-85E4-52C74AF9AB92}" destId="{ACD8B69D-630C-4B14-B922-D77B06A49251}" srcOrd="0" destOrd="0" presId="urn:microsoft.com/office/officeart/2005/8/layout/radial5"/>
    <dgm:cxn modelId="{332D1A5A-4E10-47C1-9CE9-CF039FE9B9FD}" type="presParOf" srcId="{5860B50F-C4A1-4004-9E54-974245F3846A}" destId="{DEA19C86-A5BE-4EC4-9212-210D945DDDCE}"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E0733-A0FE-46D1-9111-95251F360569}" type="doc">
      <dgm:prSet loTypeId="urn:microsoft.com/office/officeart/2005/8/layout/StepDownProcess" loCatId="process" qsTypeId="urn:microsoft.com/office/officeart/2005/8/quickstyle/3d1" qsCatId="3D" csTypeId="urn:microsoft.com/office/officeart/2005/8/colors/colorful3" csCatId="colorful" phldr="1"/>
      <dgm:spPr/>
      <dgm:t>
        <a:bodyPr/>
        <a:lstStyle/>
        <a:p>
          <a:endParaRPr lang="en-US"/>
        </a:p>
      </dgm:t>
    </dgm:pt>
    <dgm:pt modelId="{73BAD012-0F44-4FBD-BBA8-F851846330D7}">
      <dgm:prSet phldrT="[Text]"/>
      <dgm:spPr/>
      <dgm:t>
        <a:bodyPr/>
        <a:lstStyle/>
        <a:p>
          <a:r>
            <a:rPr lang="en-US" dirty="0"/>
            <a:t>Functional Evaluation</a:t>
          </a:r>
        </a:p>
      </dgm:t>
    </dgm:pt>
    <dgm:pt modelId="{7197405D-5E84-4DA5-B420-2967BDD27A4D}" type="parTrans" cxnId="{3621B3C6-B81F-49CD-BEAB-CA775250AA3F}">
      <dgm:prSet/>
      <dgm:spPr/>
      <dgm:t>
        <a:bodyPr/>
        <a:lstStyle/>
        <a:p>
          <a:endParaRPr lang="en-US"/>
        </a:p>
      </dgm:t>
    </dgm:pt>
    <dgm:pt modelId="{B168F222-A741-4237-B6EB-AECE8B75EE69}" type="sibTrans" cxnId="{3621B3C6-B81F-49CD-BEAB-CA775250AA3F}">
      <dgm:prSet/>
      <dgm:spPr/>
      <dgm:t>
        <a:bodyPr/>
        <a:lstStyle/>
        <a:p>
          <a:endParaRPr lang="en-US"/>
        </a:p>
      </dgm:t>
    </dgm:pt>
    <dgm:pt modelId="{81C30E24-688D-45E2-AB10-2D258C887498}">
      <dgm:prSet phldrT="[Text]" custT="1"/>
      <dgm:spPr/>
      <dgm:t>
        <a:bodyPr/>
        <a:lstStyle/>
        <a:p>
          <a:r>
            <a:rPr lang="en-US" sz="1100" dirty="0"/>
            <a:t>Minimum cut-off</a:t>
          </a:r>
        </a:p>
      </dgm:t>
    </dgm:pt>
    <dgm:pt modelId="{355718C2-4E49-4DE8-A8A8-33AF752FE60A}" type="parTrans" cxnId="{4EC90420-9FD2-48D4-B90D-776C68BB4E8F}">
      <dgm:prSet/>
      <dgm:spPr/>
      <dgm:t>
        <a:bodyPr/>
        <a:lstStyle/>
        <a:p>
          <a:endParaRPr lang="en-US"/>
        </a:p>
      </dgm:t>
    </dgm:pt>
    <dgm:pt modelId="{09C7FC45-6E0F-47B0-8EDD-DE22FABC7829}" type="sibTrans" cxnId="{4EC90420-9FD2-48D4-B90D-776C68BB4E8F}">
      <dgm:prSet/>
      <dgm:spPr/>
      <dgm:t>
        <a:bodyPr/>
        <a:lstStyle/>
        <a:p>
          <a:endParaRPr lang="en-US"/>
        </a:p>
      </dgm:t>
    </dgm:pt>
    <dgm:pt modelId="{390F3721-52D4-442F-9C07-CB5201883019}">
      <dgm:prSet phldrT="[Text]"/>
      <dgm:spPr/>
      <dgm:t>
        <a:bodyPr/>
        <a:lstStyle/>
        <a:p>
          <a:r>
            <a:rPr lang="en-US" dirty="0"/>
            <a:t>PPPFA 80/20</a:t>
          </a:r>
        </a:p>
      </dgm:t>
    </dgm:pt>
    <dgm:pt modelId="{E419829C-67F1-4941-8A3A-2A94673180CA}" type="parTrans" cxnId="{6C0ECC1B-53C9-4570-B48B-01BF9BDF84DE}">
      <dgm:prSet/>
      <dgm:spPr/>
      <dgm:t>
        <a:bodyPr/>
        <a:lstStyle/>
        <a:p>
          <a:endParaRPr lang="en-US"/>
        </a:p>
      </dgm:t>
    </dgm:pt>
    <dgm:pt modelId="{CFE8F914-2D0B-481A-873F-A0FB50A4E10F}" type="sibTrans" cxnId="{6C0ECC1B-53C9-4570-B48B-01BF9BDF84DE}">
      <dgm:prSet/>
      <dgm:spPr/>
      <dgm:t>
        <a:bodyPr/>
        <a:lstStyle/>
        <a:p>
          <a:endParaRPr lang="en-US"/>
        </a:p>
      </dgm:t>
    </dgm:pt>
    <dgm:pt modelId="{432FC053-5ADF-4631-920D-3A2EC11CA186}">
      <dgm:prSet phldrT="[Text]"/>
      <dgm:spPr/>
      <dgm:t>
        <a:bodyPr/>
        <a:lstStyle/>
        <a:p>
          <a:r>
            <a:rPr lang="en-US" dirty="0"/>
            <a:t>B-BBEE</a:t>
          </a:r>
        </a:p>
        <a:p>
          <a:r>
            <a:rPr lang="en-US" dirty="0"/>
            <a:t>20</a:t>
          </a:r>
        </a:p>
      </dgm:t>
    </dgm:pt>
    <dgm:pt modelId="{8D60A3F2-B7E5-43E6-BEF4-F019BBDC1348}" type="parTrans" cxnId="{E15BE80A-61F0-441B-B4AD-009F6E3C2D68}">
      <dgm:prSet/>
      <dgm:spPr/>
      <dgm:t>
        <a:bodyPr/>
        <a:lstStyle/>
        <a:p>
          <a:endParaRPr lang="en-US"/>
        </a:p>
      </dgm:t>
    </dgm:pt>
    <dgm:pt modelId="{76E5188D-B4D8-4412-9657-5A4AF90CAC38}" type="sibTrans" cxnId="{E15BE80A-61F0-441B-B4AD-009F6E3C2D68}">
      <dgm:prSet/>
      <dgm:spPr/>
      <dgm:t>
        <a:bodyPr/>
        <a:lstStyle/>
        <a:p>
          <a:endParaRPr lang="en-US"/>
        </a:p>
      </dgm:t>
    </dgm:pt>
    <dgm:pt modelId="{C3AF88F1-99C8-45EC-8E2E-35AB66FEE2DF}">
      <dgm:prSet phldrT="[Text]" custT="1"/>
      <dgm:spPr/>
      <dgm:t>
        <a:bodyPr/>
        <a:lstStyle/>
        <a:p>
          <a:endParaRPr lang="en-US" sz="1100" dirty="0"/>
        </a:p>
      </dgm:t>
    </dgm:pt>
    <dgm:pt modelId="{AFF826D2-036B-4135-8291-A8F0CEF2B17C}" type="parTrans" cxnId="{0E7EFF42-3629-401D-9717-4B7E6EAF0641}">
      <dgm:prSet/>
      <dgm:spPr/>
      <dgm:t>
        <a:bodyPr/>
        <a:lstStyle/>
        <a:p>
          <a:endParaRPr lang="en-US"/>
        </a:p>
      </dgm:t>
    </dgm:pt>
    <dgm:pt modelId="{BCD2D37B-3DC0-4B20-9EE2-F5A27AE08661}" type="sibTrans" cxnId="{0E7EFF42-3629-401D-9717-4B7E6EAF0641}">
      <dgm:prSet/>
      <dgm:spPr/>
      <dgm:t>
        <a:bodyPr/>
        <a:lstStyle/>
        <a:p>
          <a:endParaRPr lang="en-US"/>
        </a:p>
      </dgm:t>
    </dgm:pt>
    <dgm:pt modelId="{41135871-FFC0-4F82-AB45-DE7BEA78EFC2}">
      <dgm:prSet/>
      <dgm:spPr/>
      <dgm:t>
        <a:bodyPr/>
        <a:lstStyle/>
        <a:p>
          <a:r>
            <a:rPr lang="en-US" dirty="0"/>
            <a:t>Pre-Compliance</a:t>
          </a:r>
        </a:p>
      </dgm:t>
    </dgm:pt>
    <dgm:pt modelId="{01C0FAA4-9141-48C5-82DA-1481816995A2}" type="parTrans" cxnId="{9A1874FB-773B-4DA6-AC3D-24767F6B87FB}">
      <dgm:prSet/>
      <dgm:spPr/>
      <dgm:t>
        <a:bodyPr/>
        <a:lstStyle/>
        <a:p>
          <a:endParaRPr lang="en-US"/>
        </a:p>
      </dgm:t>
    </dgm:pt>
    <dgm:pt modelId="{F121B3CA-3E2F-41F8-86FA-8E93B91C2188}" type="sibTrans" cxnId="{9A1874FB-773B-4DA6-AC3D-24767F6B87FB}">
      <dgm:prSet/>
      <dgm:spPr/>
      <dgm:t>
        <a:bodyPr/>
        <a:lstStyle/>
        <a:p>
          <a:endParaRPr lang="en-US"/>
        </a:p>
      </dgm:t>
    </dgm:pt>
    <dgm:pt modelId="{F5DB6717-AB91-4A23-B174-0A966A08DB5E}">
      <dgm:prSet custT="1"/>
      <dgm:spPr/>
      <dgm:t>
        <a:bodyPr/>
        <a:lstStyle/>
        <a:p>
          <a:r>
            <a:rPr lang="en-US" sz="1100" dirty="0"/>
            <a:t>Stage one </a:t>
          </a:r>
        </a:p>
      </dgm:t>
    </dgm:pt>
    <dgm:pt modelId="{7C8C6BCC-CF53-486E-8D05-0A7EA62D5CBF}" type="parTrans" cxnId="{0715A01D-D52B-469E-AC83-6FFC3A28CEC2}">
      <dgm:prSet/>
      <dgm:spPr/>
      <dgm:t>
        <a:bodyPr/>
        <a:lstStyle/>
        <a:p>
          <a:endParaRPr lang="en-US"/>
        </a:p>
      </dgm:t>
    </dgm:pt>
    <dgm:pt modelId="{025F3210-B3D2-49D2-A340-0252E96E555D}" type="sibTrans" cxnId="{0715A01D-D52B-469E-AC83-6FFC3A28CEC2}">
      <dgm:prSet/>
      <dgm:spPr/>
      <dgm:t>
        <a:bodyPr/>
        <a:lstStyle/>
        <a:p>
          <a:endParaRPr lang="en-US"/>
        </a:p>
      </dgm:t>
    </dgm:pt>
    <dgm:pt modelId="{2970B6F4-BC3C-4793-B1AD-E4EFB0FCAD57}">
      <dgm:prSet/>
      <dgm:spPr/>
      <dgm:t>
        <a:bodyPr/>
        <a:lstStyle/>
        <a:p>
          <a:r>
            <a:rPr lang="en-US" dirty="0"/>
            <a:t>Price</a:t>
          </a:r>
        </a:p>
        <a:p>
          <a:r>
            <a:rPr lang="en-US" dirty="0"/>
            <a:t>80</a:t>
          </a:r>
        </a:p>
      </dgm:t>
    </dgm:pt>
    <dgm:pt modelId="{97A3226B-9B03-40E6-B1F5-387ADC196522}" type="parTrans" cxnId="{CDA21A84-A57F-4DA7-A783-D21E09F2B740}">
      <dgm:prSet/>
      <dgm:spPr/>
      <dgm:t>
        <a:bodyPr/>
        <a:lstStyle/>
        <a:p>
          <a:endParaRPr lang="en-US"/>
        </a:p>
      </dgm:t>
    </dgm:pt>
    <dgm:pt modelId="{98313B9B-0FBF-4A21-B054-80170C850E5F}" type="sibTrans" cxnId="{CDA21A84-A57F-4DA7-A783-D21E09F2B740}">
      <dgm:prSet/>
      <dgm:spPr/>
      <dgm:t>
        <a:bodyPr/>
        <a:lstStyle/>
        <a:p>
          <a:endParaRPr lang="en-US"/>
        </a:p>
      </dgm:t>
    </dgm:pt>
    <dgm:pt modelId="{CF81DA08-386B-4C30-9AA0-BB1767F65B09}">
      <dgm:prSet phldrT="[Text]" custT="1"/>
      <dgm:spPr/>
      <dgm:t>
        <a:bodyPr/>
        <a:lstStyle/>
        <a:p>
          <a:r>
            <a:rPr lang="en-US" sz="1100" dirty="0"/>
            <a:t>70 points</a:t>
          </a:r>
        </a:p>
      </dgm:t>
    </dgm:pt>
    <dgm:pt modelId="{E1EE47A6-0998-45C9-A5AA-9BF8D6608F54}" type="parTrans" cxnId="{F987357A-DBDE-4A32-A0AC-680D012F7366}">
      <dgm:prSet/>
      <dgm:spPr/>
      <dgm:t>
        <a:bodyPr/>
        <a:lstStyle/>
        <a:p>
          <a:endParaRPr lang="en-US"/>
        </a:p>
      </dgm:t>
    </dgm:pt>
    <dgm:pt modelId="{DD008772-4874-41EC-844D-315F8E646EB4}" type="sibTrans" cxnId="{F987357A-DBDE-4A32-A0AC-680D012F7366}">
      <dgm:prSet/>
      <dgm:spPr/>
      <dgm:t>
        <a:bodyPr/>
        <a:lstStyle/>
        <a:p>
          <a:endParaRPr lang="en-US"/>
        </a:p>
      </dgm:t>
    </dgm:pt>
    <dgm:pt modelId="{2F09E80D-E895-4C95-83CE-BB43209CDC6D}">
      <dgm:prSet phldrT="[Text]" custT="1"/>
      <dgm:spPr/>
      <dgm:t>
        <a:bodyPr/>
        <a:lstStyle/>
        <a:p>
          <a:r>
            <a:rPr lang="en-US" sz="1100" dirty="0"/>
            <a:t>Stage two</a:t>
          </a:r>
        </a:p>
      </dgm:t>
    </dgm:pt>
    <dgm:pt modelId="{768422B4-EA38-4257-8EEC-E1DCFFDDC89E}" type="parTrans" cxnId="{7638E098-D6E0-44A5-9B2A-36786B996ED2}">
      <dgm:prSet/>
      <dgm:spPr/>
      <dgm:t>
        <a:bodyPr/>
        <a:lstStyle/>
        <a:p>
          <a:endParaRPr lang="en-ZA"/>
        </a:p>
      </dgm:t>
    </dgm:pt>
    <dgm:pt modelId="{E98BE071-33E7-4022-9311-2A2F91465977}" type="sibTrans" cxnId="{7638E098-D6E0-44A5-9B2A-36786B996ED2}">
      <dgm:prSet/>
      <dgm:spPr/>
      <dgm:t>
        <a:bodyPr/>
        <a:lstStyle/>
        <a:p>
          <a:endParaRPr lang="en-ZA"/>
        </a:p>
      </dgm:t>
    </dgm:pt>
    <dgm:pt modelId="{DB10DC75-E82E-45B4-BB36-ACBF91559FDC}">
      <dgm:prSet phldrT="[Text]" custT="1"/>
      <dgm:spPr/>
      <dgm:t>
        <a:bodyPr/>
        <a:lstStyle/>
        <a:p>
          <a:endParaRPr lang="en-US" sz="1100" dirty="0"/>
        </a:p>
      </dgm:t>
    </dgm:pt>
    <dgm:pt modelId="{219E3E00-D3F4-4780-8252-94257416AB03}" type="parTrans" cxnId="{85473AC3-06BE-4813-8157-50F1A63CD388}">
      <dgm:prSet/>
      <dgm:spPr/>
      <dgm:t>
        <a:bodyPr/>
        <a:lstStyle/>
        <a:p>
          <a:endParaRPr lang="en-ZA"/>
        </a:p>
      </dgm:t>
    </dgm:pt>
    <dgm:pt modelId="{02EAED30-95FE-4E27-A266-69EA59E4FC10}" type="sibTrans" cxnId="{85473AC3-06BE-4813-8157-50F1A63CD388}">
      <dgm:prSet/>
      <dgm:spPr/>
      <dgm:t>
        <a:bodyPr/>
        <a:lstStyle/>
        <a:p>
          <a:endParaRPr lang="en-ZA"/>
        </a:p>
      </dgm:t>
    </dgm:pt>
    <dgm:pt modelId="{98B8D303-7777-4184-B896-D9AB9A2C0672}" type="pres">
      <dgm:prSet presAssocID="{1A6E0733-A0FE-46D1-9111-95251F360569}" presName="rootnode" presStyleCnt="0">
        <dgm:presLayoutVars>
          <dgm:chMax/>
          <dgm:chPref/>
          <dgm:dir/>
          <dgm:animLvl val="lvl"/>
        </dgm:presLayoutVars>
      </dgm:prSet>
      <dgm:spPr/>
    </dgm:pt>
    <dgm:pt modelId="{75A93C03-CAA1-4922-BD05-4BACD43C507D}" type="pres">
      <dgm:prSet presAssocID="{41135871-FFC0-4F82-AB45-DE7BEA78EFC2}" presName="composite" presStyleCnt="0"/>
      <dgm:spPr/>
    </dgm:pt>
    <dgm:pt modelId="{B97884A8-3747-41A5-A8BE-FBDE61DD10BE}" type="pres">
      <dgm:prSet presAssocID="{41135871-FFC0-4F82-AB45-DE7BEA78EFC2}" presName="bentUpArrow1" presStyleLbl="alignImgPlace1" presStyleIdx="0" presStyleCnt="4"/>
      <dgm:spPr/>
    </dgm:pt>
    <dgm:pt modelId="{98474D5D-20D3-4565-AC76-CFEC0D710277}" type="pres">
      <dgm:prSet presAssocID="{41135871-FFC0-4F82-AB45-DE7BEA78EFC2}" presName="ParentText" presStyleLbl="node1" presStyleIdx="0" presStyleCnt="5">
        <dgm:presLayoutVars>
          <dgm:chMax val="1"/>
          <dgm:chPref val="1"/>
          <dgm:bulletEnabled val="1"/>
        </dgm:presLayoutVars>
      </dgm:prSet>
      <dgm:spPr/>
    </dgm:pt>
    <dgm:pt modelId="{760068F8-BC78-454A-BBA7-891551168D0E}" type="pres">
      <dgm:prSet presAssocID="{41135871-FFC0-4F82-AB45-DE7BEA78EFC2}" presName="ChildText" presStyleLbl="revTx" presStyleIdx="0" presStyleCnt="4">
        <dgm:presLayoutVars>
          <dgm:chMax val="0"/>
          <dgm:chPref val="0"/>
          <dgm:bulletEnabled val="1"/>
        </dgm:presLayoutVars>
      </dgm:prSet>
      <dgm:spPr/>
    </dgm:pt>
    <dgm:pt modelId="{6A618AD9-7E50-421A-BAC2-EB9A4EFEA545}" type="pres">
      <dgm:prSet presAssocID="{F121B3CA-3E2F-41F8-86FA-8E93B91C2188}" presName="sibTrans" presStyleCnt="0"/>
      <dgm:spPr/>
    </dgm:pt>
    <dgm:pt modelId="{D8FC4BA6-DC30-4DB2-8E25-01D5944D4041}" type="pres">
      <dgm:prSet presAssocID="{73BAD012-0F44-4FBD-BBA8-F851846330D7}" presName="composite" presStyleCnt="0"/>
      <dgm:spPr/>
    </dgm:pt>
    <dgm:pt modelId="{F75CAD63-879B-4AD4-9DCB-DB11D840D785}" type="pres">
      <dgm:prSet presAssocID="{73BAD012-0F44-4FBD-BBA8-F851846330D7}" presName="bentUpArrow1" presStyleLbl="alignImgPlace1" presStyleIdx="1" presStyleCnt="4" custLinFactNeighborY="8510"/>
      <dgm:spPr/>
    </dgm:pt>
    <dgm:pt modelId="{2CEF323F-BBF6-4EAE-A5BB-21A39005AFDE}" type="pres">
      <dgm:prSet presAssocID="{73BAD012-0F44-4FBD-BBA8-F851846330D7}" presName="ParentText" presStyleLbl="node1" presStyleIdx="1" presStyleCnt="5">
        <dgm:presLayoutVars>
          <dgm:chMax val="1"/>
          <dgm:chPref val="1"/>
          <dgm:bulletEnabled val="1"/>
        </dgm:presLayoutVars>
      </dgm:prSet>
      <dgm:spPr/>
    </dgm:pt>
    <dgm:pt modelId="{62F848A4-7564-4434-95DB-5460C21C229A}" type="pres">
      <dgm:prSet presAssocID="{73BAD012-0F44-4FBD-BBA8-F851846330D7}" presName="ChildText" presStyleLbl="revTx" presStyleIdx="1" presStyleCnt="4">
        <dgm:presLayoutVars>
          <dgm:chMax val="0"/>
          <dgm:chPref val="0"/>
          <dgm:bulletEnabled val="1"/>
        </dgm:presLayoutVars>
      </dgm:prSet>
      <dgm:spPr/>
    </dgm:pt>
    <dgm:pt modelId="{25B8E69C-506C-4F39-962F-F8F6E7F080ED}" type="pres">
      <dgm:prSet presAssocID="{B168F222-A741-4237-B6EB-AECE8B75EE69}" presName="sibTrans" presStyleCnt="0"/>
      <dgm:spPr/>
    </dgm:pt>
    <dgm:pt modelId="{80A9DAE0-3A08-48E7-AB43-BB49108DB827}" type="pres">
      <dgm:prSet presAssocID="{390F3721-52D4-442F-9C07-CB5201883019}" presName="composite" presStyleCnt="0"/>
      <dgm:spPr/>
    </dgm:pt>
    <dgm:pt modelId="{CF2C0586-1EBC-414A-BAF6-CF69921AD857}" type="pres">
      <dgm:prSet presAssocID="{390F3721-52D4-442F-9C07-CB5201883019}" presName="bentUpArrow1" presStyleLbl="alignImgPlace1" presStyleIdx="2" presStyleCnt="4" custScaleX="60840" custLinFactNeighborX="81203" custLinFactNeighborY="-4852"/>
      <dgm:spPr/>
    </dgm:pt>
    <dgm:pt modelId="{2DD77D48-7395-487F-A1CB-E0F7CE191917}" type="pres">
      <dgm:prSet presAssocID="{390F3721-52D4-442F-9C07-CB5201883019}" presName="ParentText" presStyleLbl="node1" presStyleIdx="2" presStyleCnt="5" custLinFactNeighborX="-3610" custLinFactNeighborY="-6286">
        <dgm:presLayoutVars>
          <dgm:chMax val="1"/>
          <dgm:chPref val="1"/>
          <dgm:bulletEnabled val="1"/>
        </dgm:presLayoutVars>
      </dgm:prSet>
      <dgm:spPr/>
    </dgm:pt>
    <dgm:pt modelId="{63A3B08F-4294-46AE-A598-1CD09BDE7DA6}" type="pres">
      <dgm:prSet presAssocID="{390F3721-52D4-442F-9C07-CB5201883019}" presName="ChildText" presStyleLbl="revTx" presStyleIdx="2" presStyleCnt="4">
        <dgm:presLayoutVars>
          <dgm:chMax val="0"/>
          <dgm:chPref val="0"/>
          <dgm:bulletEnabled val="1"/>
        </dgm:presLayoutVars>
      </dgm:prSet>
      <dgm:spPr/>
    </dgm:pt>
    <dgm:pt modelId="{72848E1C-E3A4-4492-B83F-44CD0BCC2795}" type="pres">
      <dgm:prSet presAssocID="{CFE8F914-2D0B-481A-873F-A0FB50A4E10F}" presName="sibTrans" presStyleCnt="0"/>
      <dgm:spPr/>
    </dgm:pt>
    <dgm:pt modelId="{8103C6A0-D9C1-4BA6-A7A9-EB9351BCEDF6}" type="pres">
      <dgm:prSet presAssocID="{2970B6F4-BC3C-4793-B1AD-E4EFB0FCAD57}" presName="composite" presStyleCnt="0"/>
      <dgm:spPr/>
    </dgm:pt>
    <dgm:pt modelId="{1E770642-BE8A-4F92-95AC-F4564CF3F3F9}" type="pres">
      <dgm:prSet presAssocID="{2970B6F4-BC3C-4793-B1AD-E4EFB0FCAD57}" presName="bentUpArrow1" presStyleLbl="alignImgPlace1" presStyleIdx="3" presStyleCnt="4" custAng="10800000" custFlipVert="0" custFlipHor="1" custScaleX="58451" custScaleY="105450" custLinFactY="-165125" custLinFactNeighborX="-42589" custLinFactNeighborY="-200000"/>
      <dgm:spPr/>
    </dgm:pt>
    <dgm:pt modelId="{C9E79756-F965-4E44-803A-7C8D6BF5E1D8}" type="pres">
      <dgm:prSet presAssocID="{2970B6F4-BC3C-4793-B1AD-E4EFB0FCAD57}" presName="ParentText" presStyleLbl="node1" presStyleIdx="3" presStyleCnt="5" custLinFactY="-100000" custLinFactNeighborX="44526" custLinFactNeighborY="-154777">
        <dgm:presLayoutVars>
          <dgm:chMax val="1"/>
          <dgm:chPref val="1"/>
          <dgm:bulletEnabled val="1"/>
        </dgm:presLayoutVars>
      </dgm:prSet>
      <dgm:spPr/>
    </dgm:pt>
    <dgm:pt modelId="{11C3DA4B-8068-419A-AEE4-8B124B8FE4DA}" type="pres">
      <dgm:prSet presAssocID="{2970B6F4-BC3C-4793-B1AD-E4EFB0FCAD57}" presName="ChildText" presStyleLbl="revTx" presStyleIdx="3" presStyleCnt="4">
        <dgm:presLayoutVars>
          <dgm:chMax val="0"/>
          <dgm:chPref val="0"/>
          <dgm:bulletEnabled val="1"/>
        </dgm:presLayoutVars>
      </dgm:prSet>
      <dgm:spPr/>
    </dgm:pt>
    <dgm:pt modelId="{D8640C87-C0F7-46D4-B73B-04192E6A8A99}" type="pres">
      <dgm:prSet presAssocID="{98313B9B-0FBF-4A21-B054-80170C850E5F}" presName="sibTrans" presStyleCnt="0"/>
      <dgm:spPr/>
    </dgm:pt>
    <dgm:pt modelId="{EFA7F511-27A1-43D2-9C26-70ED27DFB81D}" type="pres">
      <dgm:prSet presAssocID="{432FC053-5ADF-4631-920D-3A2EC11CA186}" presName="composite" presStyleCnt="0"/>
      <dgm:spPr/>
    </dgm:pt>
    <dgm:pt modelId="{64D3CB29-AC60-4734-ACD7-54614B5440E6}" type="pres">
      <dgm:prSet presAssocID="{432FC053-5ADF-4631-920D-3A2EC11CA186}" presName="ParentText" presStyleLbl="node1" presStyleIdx="4" presStyleCnt="5" custLinFactY="-5616" custLinFactNeighborX="-38385" custLinFactNeighborY="-100000">
        <dgm:presLayoutVars>
          <dgm:chMax val="1"/>
          <dgm:chPref val="1"/>
          <dgm:bulletEnabled val="1"/>
        </dgm:presLayoutVars>
      </dgm:prSet>
      <dgm:spPr/>
    </dgm:pt>
  </dgm:ptLst>
  <dgm:cxnLst>
    <dgm:cxn modelId="{EBF77508-416D-4DA7-88FE-FEAEE5D3D27E}" type="presOf" srcId="{1A6E0733-A0FE-46D1-9111-95251F360569}" destId="{98B8D303-7777-4184-B896-D9AB9A2C0672}" srcOrd="0" destOrd="0" presId="urn:microsoft.com/office/officeart/2005/8/layout/StepDownProcess"/>
    <dgm:cxn modelId="{B47DBC09-1A4C-41C1-ABFB-BCB1707EB68B}" type="presOf" srcId="{2970B6F4-BC3C-4793-B1AD-E4EFB0FCAD57}" destId="{C9E79756-F965-4E44-803A-7C8D6BF5E1D8}" srcOrd="0" destOrd="0" presId="urn:microsoft.com/office/officeart/2005/8/layout/StepDownProcess"/>
    <dgm:cxn modelId="{E15BE80A-61F0-441B-B4AD-009F6E3C2D68}" srcId="{1A6E0733-A0FE-46D1-9111-95251F360569}" destId="{432FC053-5ADF-4631-920D-3A2EC11CA186}" srcOrd="4" destOrd="0" parTransId="{8D60A3F2-B7E5-43E6-BEF4-F019BBDC1348}" sibTransId="{76E5188D-B4D8-4412-9657-5A4AF90CAC38}"/>
    <dgm:cxn modelId="{719B3D0C-6925-40DD-95AC-A30DCDB064F1}" type="presOf" srcId="{2F09E80D-E895-4C95-83CE-BB43209CDC6D}" destId="{62F848A4-7564-4434-95DB-5460C21C229A}" srcOrd="0" destOrd="1" presId="urn:microsoft.com/office/officeart/2005/8/layout/StepDownProcess"/>
    <dgm:cxn modelId="{6C0ECC1B-53C9-4570-B48B-01BF9BDF84DE}" srcId="{1A6E0733-A0FE-46D1-9111-95251F360569}" destId="{390F3721-52D4-442F-9C07-CB5201883019}" srcOrd="2" destOrd="0" parTransId="{E419829C-67F1-4941-8A3A-2A94673180CA}" sibTransId="{CFE8F914-2D0B-481A-873F-A0FB50A4E10F}"/>
    <dgm:cxn modelId="{0715A01D-D52B-469E-AC83-6FFC3A28CEC2}" srcId="{41135871-FFC0-4F82-AB45-DE7BEA78EFC2}" destId="{F5DB6717-AB91-4A23-B174-0A966A08DB5E}" srcOrd="0" destOrd="0" parTransId="{7C8C6BCC-CF53-486E-8D05-0A7EA62D5CBF}" sibTransId="{025F3210-B3D2-49D2-A340-0252E96E555D}"/>
    <dgm:cxn modelId="{4EC90420-9FD2-48D4-B90D-776C68BB4E8F}" srcId="{73BAD012-0F44-4FBD-BBA8-F851846330D7}" destId="{81C30E24-688D-45E2-AB10-2D258C887498}" srcOrd="2" destOrd="0" parTransId="{355718C2-4E49-4DE8-A8A8-33AF752FE60A}" sibTransId="{09C7FC45-6E0F-47B0-8EDD-DE22FABC7829}"/>
    <dgm:cxn modelId="{F7437527-0A3F-4EA0-89F1-5EC409ABCAA1}" type="presOf" srcId="{41135871-FFC0-4F82-AB45-DE7BEA78EFC2}" destId="{98474D5D-20D3-4565-AC76-CFEC0D710277}" srcOrd="0" destOrd="0" presId="urn:microsoft.com/office/officeart/2005/8/layout/StepDownProcess"/>
    <dgm:cxn modelId="{24FBE035-CED1-445B-94DE-60A110C3887A}" type="presOf" srcId="{73BAD012-0F44-4FBD-BBA8-F851846330D7}" destId="{2CEF323F-BBF6-4EAE-A5BB-21A39005AFDE}" srcOrd="0" destOrd="0" presId="urn:microsoft.com/office/officeart/2005/8/layout/StepDownProcess"/>
    <dgm:cxn modelId="{0A769E36-B4C7-4F75-96F8-9FE5E2FC6E4F}" type="presOf" srcId="{F5DB6717-AB91-4A23-B174-0A966A08DB5E}" destId="{760068F8-BC78-454A-BBA7-891551168D0E}" srcOrd="0" destOrd="0" presId="urn:microsoft.com/office/officeart/2005/8/layout/StepDownProcess"/>
    <dgm:cxn modelId="{0E7EFF42-3629-401D-9717-4B7E6EAF0641}" srcId="{73BAD012-0F44-4FBD-BBA8-F851846330D7}" destId="{C3AF88F1-99C8-45EC-8E2E-35AB66FEE2DF}" srcOrd="4" destOrd="0" parTransId="{AFF826D2-036B-4135-8291-A8F0CEF2B17C}" sibTransId="{BCD2D37B-3DC0-4B20-9EE2-F5A27AE08661}"/>
    <dgm:cxn modelId="{3244A26F-98EC-4067-84CB-93761E48AB5D}" type="presOf" srcId="{CF81DA08-386B-4C30-9AA0-BB1767F65B09}" destId="{62F848A4-7564-4434-95DB-5460C21C229A}" srcOrd="0" destOrd="3" presId="urn:microsoft.com/office/officeart/2005/8/layout/StepDownProcess"/>
    <dgm:cxn modelId="{F987357A-DBDE-4A32-A0AC-680D012F7366}" srcId="{73BAD012-0F44-4FBD-BBA8-F851846330D7}" destId="{CF81DA08-386B-4C30-9AA0-BB1767F65B09}" srcOrd="3" destOrd="0" parTransId="{E1EE47A6-0998-45C9-A5AA-9BF8D6608F54}" sibTransId="{DD008772-4874-41EC-844D-315F8E646EB4}"/>
    <dgm:cxn modelId="{CDA21A84-A57F-4DA7-A783-D21E09F2B740}" srcId="{1A6E0733-A0FE-46D1-9111-95251F360569}" destId="{2970B6F4-BC3C-4793-B1AD-E4EFB0FCAD57}" srcOrd="3" destOrd="0" parTransId="{97A3226B-9B03-40E6-B1F5-387ADC196522}" sibTransId="{98313B9B-0FBF-4A21-B054-80170C850E5F}"/>
    <dgm:cxn modelId="{EC434194-7ECA-4B72-8451-B3177E712DB5}" type="presOf" srcId="{81C30E24-688D-45E2-AB10-2D258C887498}" destId="{62F848A4-7564-4434-95DB-5460C21C229A}" srcOrd="0" destOrd="2" presId="urn:microsoft.com/office/officeart/2005/8/layout/StepDownProcess"/>
    <dgm:cxn modelId="{7638E098-D6E0-44A5-9B2A-36786B996ED2}" srcId="{73BAD012-0F44-4FBD-BBA8-F851846330D7}" destId="{2F09E80D-E895-4C95-83CE-BB43209CDC6D}" srcOrd="1" destOrd="0" parTransId="{768422B4-EA38-4257-8EEC-E1DCFFDDC89E}" sibTransId="{E98BE071-33E7-4022-9311-2A2F91465977}"/>
    <dgm:cxn modelId="{E22346AB-4596-47BB-A52B-CC238CB8BF62}" type="presOf" srcId="{432FC053-5ADF-4631-920D-3A2EC11CA186}" destId="{64D3CB29-AC60-4734-ACD7-54614B5440E6}" srcOrd="0" destOrd="0" presId="urn:microsoft.com/office/officeart/2005/8/layout/StepDownProcess"/>
    <dgm:cxn modelId="{85473AC3-06BE-4813-8157-50F1A63CD388}" srcId="{73BAD012-0F44-4FBD-BBA8-F851846330D7}" destId="{DB10DC75-E82E-45B4-BB36-ACBF91559FDC}" srcOrd="0" destOrd="0" parTransId="{219E3E00-D3F4-4780-8252-94257416AB03}" sibTransId="{02EAED30-95FE-4E27-A266-69EA59E4FC10}"/>
    <dgm:cxn modelId="{3621B3C6-B81F-49CD-BEAB-CA775250AA3F}" srcId="{1A6E0733-A0FE-46D1-9111-95251F360569}" destId="{73BAD012-0F44-4FBD-BBA8-F851846330D7}" srcOrd="1" destOrd="0" parTransId="{7197405D-5E84-4DA5-B420-2967BDD27A4D}" sibTransId="{B168F222-A741-4237-B6EB-AECE8B75EE69}"/>
    <dgm:cxn modelId="{CB065CD6-7AB8-4F58-B283-8BAEA9FE58E3}" type="presOf" srcId="{DB10DC75-E82E-45B4-BB36-ACBF91559FDC}" destId="{62F848A4-7564-4434-95DB-5460C21C229A}" srcOrd="0" destOrd="0" presId="urn:microsoft.com/office/officeart/2005/8/layout/StepDownProcess"/>
    <dgm:cxn modelId="{0BCFA1DB-DBE1-4284-95C3-81BDD58A960A}" type="presOf" srcId="{390F3721-52D4-442F-9C07-CB5201883019}" destId="{2DD77D48-7395-487F-A1CB-E0F7CE191917}" srcOrd="0" destOrd="0" presId="urn:microsoft.com/office/officeart/2005/8/layout/StepDownProcess"/>
    <dgm:cxn modelId="{9A1874FB-773B-4DA6-AC3D-24767F6B87FB}" srcId="{1A6E0733-A0FE-46D1-9111-95251F360569}" destId="{41135871-FFC0-4F82-AB45-DE7BEA78EFC2}" srcOrd="0" destOrd="0" parTransId="{01C0FAA4-9141-48C5-82DA-1481816995A2}" sibTransId="{F121B3CA-3E2F-41F8-86FA-8E93B91C2188}"/>
    <dgm:cxn modelId="{EFFA47FC-B907-45ED-B2DF-D3306C66662B}" type="presOf" srcId="{C3AF88F1-99C8-45EC-8E2E-35AB66FEE2DF}" destId="{62F848A4-7564-4434-95DB-5460C21C229A}" srcOrd="0" destOrd="4" presId="urn:microsoft.com/office/officeart/2005/8/layout/StepDownProcess"/>
    <dgm:cxn modelId="{1B649F84-7B2B-4AF1-B064-6F58975F4F0B}" type="presParOf" srcId="{98B8D303-7777-4184-B896-D9AB9A2C0672}" destId="{75A93C03-CAA1-4922-BD05-4BACD43C507D}" srcOrd="0" destOrd="0" presId="urn:microsoft.com/office/officeart/2005/8/layout/StepDownProcess"/>
    <dgm:cxn modelId="{96D42A20-FB31-4AD5-BD33-9F13A066F14B}" type="presParOf" srcId="{75A93C03-CAA1-4922-BD05-4BACD43C507D}" destId="{B97884A8-3747-41A5-A8BE-FBDE61DD10BE}" srcOrd="0" destOrd="0" presId="urn:microsoft.com/office/officeart/2005/8/layout/StepDownProcess"/>
    <dgm:cxn modelId="{747A1ECA-73C4-4786-BD1A-467F5564C83F}" type="presParOf" srcId="{75A93C03-CAA1-4922-BD05-4BACD43C507D}" destId="{98474D5D-20D3-4565-AC76-CFEC0D710277}" srcOrd="1" destOrd="0" presId="urn:microsoft.com/office/officeart/2005/8/layout/StepDownProcess"/>
    <dgm:cxn modelId="{4475DF5E-DAC0-4B61-9C6F-4C2C89513DDF}" type="presParOf" srcId="{75A93C03-CAA1-4922-BD05-4BACD43C507D}" destId="{760068F8-BC78-454A-BBA7-891551168D0E}" srcOrd="2" destOrd="0" presId="urn:microsoft.com/office/officeart/2005/8/layout/StepDownProcess"/>
    <dgm:cxn modelId="{F352758B-DB52-4DA8-9E80-B3756551261A}" type="presParOf" srcId="{98B8D303-7777-4184-B896-D9AB9A2C0672}" destId="{6A618AD9-7E50-421A-BAC2-EB9A4EFEA545}" srcOrd="1" destOrd="0" presId="urn:microsoft.com/office/officeart/2005/8/layout/StepDownProcess"/>
    <dgm:cxn modelId="{F0525CD9-06FE-4374-BC59-AAC265366D26}" type="presParOf" srcId="{98B8D303-7777-4184-B896-D9AB9A2C0672}" destId="{D8FC4BA6-DC30-4DB2-8E25-01D5944D4041}" srcOrd="2" destOrd="0" presId="urn:microsoft.com/office/officeart/2005/8/layout/StepDownProcess"/>
    <dgm:cxn modelId="{8EC509FC-0EAD-4D02-BA23-4B9A93543EF5}" type="presParOf" srcId="{D8FC4BA6-DC30-4DB2-8E25-01D5944D4041}" destId="{F75CAD63-879B-4AD4-9DCB-DB11D840D785}" srcOrd="0" destOrd="0" presId="urn:microsoft.com/office/officeart/2005/8/layout/StepDownProcess"/>
    <dgm:cxn modelId="{B83EE22A-5C68-431C-ACC3-5DDD6B34AE2E}" type="presParOf" srcId="{D8FC4BA6-DC30-4DB2-8E25-01D5944D4041}" destId="{2CEF323F-BBF6-4EAE-A5BB-21A39005AFDE}" srcOrd="1" destOrd="0" presId="urn:microsoft.com/office/officeart/2005/8/layout/StepDownProcess"/>
    <dgm:cxn modelId="{5D9A0E8D-35B2-4E94-AF90-955D959BFB2C}" type="presParOf" srcId="{D8FC4BA6-DC30-4DB2-8E25-01D5944D4041}" destId="{62F848A4-7564-4434-95DB-5460C21C229A}" srcOrd="2" destOrd="0" presId="urn:microsoft.com/office/officeart/2005/8/layout/StepDownProcess"/>
    <dgm:cxn modelId="{09E70D6F-4A27-40B7-947A-7AA87474037D}" type="presParOf" srcId="{98B8D303-7777-4184-B896-D9AB9A2C0672}" destId="{25B8E69C-506C-4F39-962F-F8F6E7F080ED}" srcOrd="3" destOrd="0" presId="urn:microsoft.com/office/officeart/2005/8/layout/StepDownProcess"/>
    <dgm:cxn modelId="{40D2CC45-F827-4124-91D9-7F878B14D276}" type="presParOf" srcId="{98B8D303-7777-4184-B896-D9AB9A2C0672}" destId="{80A9DAE0-3A08-48E7-AB43-BB49108DB827}" srcOrd="4" destOrd="0" presId="urn:microsoft.com/office/officeart/2005/8/layout/StepDownProcess"/>
    <dgm:cxn modelId="{36F3600E-6D1B-4A05-AF2F-61177EAF22C4}" type="presParOf" srcId="{80A9DAE0-3A08-48E7-AB43-BB49108DB827}" destId="{CF2C0586-1EBC-414A-BAF6-CF69921AD857}" srcOrd="0" destOrd="0" presId="urn:microsoft.com/office/officeart/2005/8/layout/StepDownProcess"/>
    <dgm:cxn modelId="{0442B2D5-4B0A-4E09-AC38-B5F50263DBED}" type="presParOf" srcId="{80A9DAE0-3A08-48E7-AB43-BB49108DB827}" destId="{2DD77D48-7395-487F-A1CB-E0F7CE191917}" srcOrd="1" destOrd="0" presId="urn:microsoft.com/office/officeart/2005/8/layout/StepDownProcess"/>
    <dgm:cxn modelId="{2EDA7A6C-1FE5-49C5-881B-D41AE62DFC66}" type="presParOf" srcId="{80A9DAE0-3A08-48E7-AB43-BB49108DB827}" destId="{63A3B08F-4294-46AE-A598-1CD09BDE7DA6}" srcOrd="2" destOrd="0" presId="urn:microsoft.com/office/officeart/2005/8/layout/StepDownProcess"/>
    <dgm:cxn modelId="{F3A7C046-208B-4FEB-8EE7-934496205B89}" type="presParOf" srcId="{98B8D303-7777-4184-B896-D9AB9A2C0672}" destId="{72848E1C-E3A4-4492-B83F-44CD0BCC2795}" srcOrd="5" destOrd="0" presId="urn:microsoft.com/office/officeart/2005/8/layout/StepDownProcess"/>
    <dgm:cxn modelId="{9744FADD-87A8-4CF3-A861-B390BB7D2B99}" type="presParOf" srcId="{98B8D303-7777-4184-B896-D9AB9A2C0672}" destId="{8103C6A0-D9C1-4BA6-A7A9-EB9351BCEDF6}" srcOrd="6" destOrd="0" presId="urn:microsoft.com/office/officeart/2005/8/layout/StepDownProcess"/>
    <dgm:cxn modelId="{4FB698FB-D3BB-4853-BDFD-92FC3998C356}" type="presParOf" srcId="{8103C6A0-D9C1-4BA6-A7A9-EB9351BCEDF6}" destId="{1E770642-BE8A-4F92-95AC-F4564CF3F3F9}" srcOrd="0" destOrd="0" presId="urn:microsoft.com/office/officeart/2005/8/layout/StepDownProcess"/>
    <dgm:cxn modelId="{66B6BC05-59C8-47D7-BCA2-B6A69E4A00DF}" type="presParOf" srcId="{8103C6A0-D9C1-4BA6-A7A9-EB9351BCEDF6}" destId="{C9E79756-F965-4E44-803A-7C8D6BF5E1D8}" srcOrd="1" destOrd="0" presId="urn:microsoft.com/office/officeart/2005/8/layout/StepDownProcess"/>
    <dgm:cxn modelId="{95299F7D-89D4-465B-AF05-FEC27C796EDF}" type="presParOf" srcId="{8103C6A0-D9C1-4BA6-A7A9-EB9351BCEDF6}" destId="{11C3DA4B-8068-419A-AEE4-8B124B8FE4DA}" srcOrd="2" destOrd="0" presId="urn:microsoft.com/office/officeart/2005/8/layout/StepDownProcess"/>
    <dgm:cxn modelId="{C5409EB3-5513-4C36-A255-077B4456BA2E}" type="presParOf" srcId="{98B8D303-7777-4184-B896-D9AB9A2C0672}" destId="{D8640C87-C0F7-46D4-B73B-04192E6A8A99}" srcOrd="7" destOrd="0" presId="urn:microsoft.com/office/officeart/2005/8/layout/StepDownProcess"/>
    <dgm:cxn modelId="{8AD17AA0-439A-4C19-AE9C-847090CB78F6}" type="presParOf" srcId="{98B8D303-7777-4184-B896-D9AB9A2C0672}" destId="{EFA7F511-27A1-43D2-9C26-70ED27DFB81D}" srcOrd="8" destOrd="0" presId="urn:microsoft.com/office/officeart/2005/8/layout/StepDownProcess"/>
    <dgm:cxn modelId="{AB7C27A5-485F-4681-9A4D-26E7D7AEEDC1}" type="presParOf" srcId="{EFA7F511-27A1-43D2-9C26-70ED27DFB81D}" destId="{64D3CB29-AC60-4734-ACD7-54614B5440E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DA2D5A-B59B-4BB8-A2CD-871D6522F31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0E1D37B7-6F1C-4E2D-AC09-B2766EA3F09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ZA" sz="1400" b="1" dirty="0">
              <a:latin typeface="Arial" pitchFamily="34" charset="0"/>
              <a:cs typeface="Arial" pitchFamily="34" charset="0"/>
            </a:rPr>
            <a:t>Stage 1: Pre-Compliance</a:t>
          </a:r>
          <a:endParaRPr lang="en-ZA" sz="1400" dirty="0">
            <a:latin typeface="Arial" pitchFamily="34" charset="0"/>
            <a:cs typeface="Arial" pitchFamily="34" charset="0"/>
          </a:endParaRPr>
        </a:p>
      </dgm:t>
    </dgm:pt>
    <dgm:pt modelId="{DD22BD0D-7AA5-4157-B7C2-8A14C971FCD0}" type="parTrans" cxnId="{C13E7492-E11C-4843-9E25-732518A3568E}">
      <dgm:prSet/>
      <dgm:spPr/>
      <dgm:t>
        <a:bodyPr/>
        <a:lstStyle/>
        <a:p>
          <a:endParaRPr lang="en-ZA"/>
        </a:p>
      </dgm:t>
    </dgm:pt>
    <dgm:pt modelId="{F8DB4A48-1D42-43CC-ACF1-9AD16BAE0319}" type="sibTrans" cxnId="{C13E7492-E11C-4843-9E25-732518A3568E}">
      <dgm:prSet/>
      <dgm:spPr/>
      <dgm:t>
        <a:bodyPr/>
        <a:lstStyle/>
        <a:p>
          <a:endParaRPr lang="en-ZA"/>
        </a:p>
      </dgm:t>
    </dgm:pt>
    <dgm:pt modelId="{4FA8B4A8-E730-41E5-B6D7-2C524112C594}">
      <dgm:prSet custT="1"/>
      <dgm:spPr>
        <a:solidFill>
          <a:schemeClr val="accent1">
            <a:lumMod val="40000"/>
            <a:lumOff val="60000"/>
            <a:alpha val="90000"/>
          </a:schemeClr>
        </a:solidFill>
      </dgm:spPr>
      <dgm:t>
        <a:bodyPr/>
        <a:lstStyle/>
        <a:p>
          <a:r>
            <a:rPr lang="en-ZA" sz="1400" dirty="0">
              <a:latin typeface="Arial" pitchFamily="34" charset="0"/>
              <a:cs typeface="Arial" pitchFamily="34" charset="0"/>
            </a:rPr>
            <a:t>Each submission is checked for compliance. i.e. Does the submission contain the required documentation as outlined in section 32 page 64 &amp; 65 of the bid document? </a:t>
          </a:r>
        </a:p>
      </dgm:t>
    </dgm:pt>
    <dgm:pt modelId="{81FB4511-21F1-4063-945D-4126CBFEAD9C}" type="parTrans" cxnId="{A983BEF6-C941-43CE-B7BE-ECC994A675E7}">
      <dgm:prSet/>
      <dgm:spPr/>
      <dgm:t>
        <a:bodyPr/>
        <a:lstStyle/>
        <a:p>
          <a:endParaRPr lang="en-ZA"/>
        </a:p>
      </dgm:t>
    </dgm:pt>
    <dgm:pt modelId="{6D17A8DB-79E1-47D7-866B-478C2F6FAC2B}" type="sibTrans" cxnId="{A983BEF6-C941-43CE-B7BE-ECC994A675E7}">
      <dgm:prSet/>
      <dgm:spPr/>
      <dgm:t>
        <a:bodyPr/>
        <a:lstStyle/>
        <a:p>
          <a:endParaRPr lang="en-ZA"/>
        </a:p>
      </dgm:t>
    </dgm:pt>
    <dgm:pt modelId="{49AE0BE3-AAE7-4006-AD6E-81359B753D39}" type="pres">
      <dgm:prSet presAssocID="{B4DA2D5A-B59B-4BB8-A2CD-871D6522F31C}" presName="linearFlow" presStyleCnt="0">
        <dgm:presLayoutVars>
          <dgm:dir/>
          <dgm:animLvl val="lvl"/>
          <dgm:resizeHandles val="exact"/>
        </dgm:presLayoutVars>
      </dgm:prSet>
      <dgm:spPr/>
    </dgm:pt>
    <dgm:pt modelId="{205B1526-8982-4655-B5A7-39A55658B75B}" type="pres">
      <dgm:prSet presAssocID="{0E1D37B7-6F1C-4E2D-AC09-B2766EA3F09A}" presName="composite" presStyleCnt="0"/>
      <dgm:spPr/>
    </dgm:pt>
    <dgm:pt modelId="{34679B3D-F6F6-41F2-A223-5472F910A852}" type="pres">
      <dgm:prSet presAssocID="{0E1D37B7-6F1C-4E2D-AC09-B2766EA3F09A}" presName="parentText" presStyleLbl="alignNode1" presStyleIdx="0" presStyleCnt="1">
        <dgm:presLayoutVars>
          <dgm:chMax val="1"/>
          <dgm:bulletEnabled val="1"/>
        </dgm:presLayoutVars>
      </dgm:prSet>
      <dgm:spPr/>
    </dgm:pt>
    <dgm:pt modelId="{00614CC3-100A-4E7F-B355-5C8972D35B96}" type="pres">
      <dgm:prSet presAssocID="{0E1D37B7-6F1C-4E2D-AC09-B2766EA3F09A}" presName="descendantText" presStyleLbl="alignAcc1" presStyleIdx="0" presStyleCnt="1" custScaleY="74090" custLinFactNeighborY="12558">
        <dgm:presLayoutVars>
          <dgm:bulletEnabled val="1"/>
        </dgm:presLayoutVars>
      </dgm:prSet>
      <dgm:spPr/>
    </dgm:pt>
  </dgm:ptLst>
  <dgm:cxnLst>
    <dgm:cxn modelId="{4F447721-E964-40F2-AD02-E94024FB4239}" type="presOf" srcId="{0E1D37B7-6F1C-4E2D-AC09-B2766EA3F09A}" destId="{34679B3D-F6F6-41F2-A223-5472F910A852}" srcOrd="0" destOrd="0" presId="urn:microsoft.com/office/officeart/2005/8/layout/chevron2"/>
    <dgm:cxn modelId="{04AB8C27-E350-4FD5-98C4-A4666B16CF23}" type="presOf" srcId="{4FA8B4A8-E730-41E5-B6D7-2C524112C594}" destId="{00614CC3-100A-4E7F-B355-5C8972D35B96}" srcOrd="0" destOrd="0" presId="urn:microsoft.com/office/officeart/2005/8/layout/chevron2"/>
    <dgm:cxn modelId="{DC666B4C-DBA0-4072-B934-1A76F26811C7}" type="presOf" srcId="{B4DA2D5A-B59B-4BB8-A2CD-871D6522F31C}" destId="{49AE0BE3-AAE7-4006-AD6E-81359B753D39}" srcOrd="0" destOrd="0" presId="urn:microsoft.com/office/officeart/2005/8/layout/chevron2"/>
    <dgm:cxn modelId="{C13E7492-E11C-4843-9E25-732518A3568E}" srcId="{B4DA2D5A-B59B-4BB8-A2CD-871D6522F31C}" destId="{0E1D37B7-6F1C-4E2D-AC09-B2766EA3F09A}" srcOrd="0" destOrd="0" parTransId="{DD22BD0D-7AA5-4157-B7C2-8A14C971FCD0}" sibTransId="{F8DB4A48-1D42-43CC-ACF1-9AD16BAE0319}"/>
    <dgm:cxn modelId="{A983BEF6-C941-43CE-B7BE-ECC994A675E7}" srcId="{0E1D37B7-6F1C-4E2D-AC09-B2766EA3F09A}" destId="{4FA8B4A8-E730-41E5-B6D7-2C524112C594}" srcOrd="0" destOrd="0" parTransId="{81FB4511-21F1-4063-945D-4126CBFEAD9C}" sibTransId="{6D17A8DB-79E1-47D7-866B-478C2F6FAC2B}"/>
    <dgm:cxn modelId="{53B7A04E-759A-44B4-834B-E7AAF41607B7}" type="presParOf" srcId="{49AE0BE3-AAE7-4006-AD6E-81359B753D39}" destId="{205B1526-8982-4655-B5A7-39A55658B75B}" srcOrd="0" destOrd="0" presId="urn:microsoft.com/office/officeart/2005/8/layout/chevron2"/>
    <dgm:cxn modelId="{D902DF36-158F-4151-A436-724E42CD16E7}" type="presParOf" srcId="{205B1526-8982-4655-B5A7-39A55658B75B}" destId="{34679B3D-F6F6-41F2-A223-5472F910A852}" srcOrd="0" destOrd="0" presId="urn:microsoft.com/office/officeart/2005/8/layout/chevron2"/>
    <dgm:cxn modelId="{EA28C950-4639-40DF-BF6A-EDB29412279F}" type="presParOf" srcId="{205B1526-8982-4655-B5A7-39A55658B75B}" destId="{00614CC3-100A-4E7F-B355-5C8972D35B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C5F705-5809-4D5C-BF21-2BF1641EC3E1}"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en-ZA"/>
        </a:p>
      </dgm:t>
    </dgm:pt>
    <dgm:pt modelId="{0C48F6B2-154F-4AD9-A4E1-8CEAD63DA1DA}">
      <dgm:prSet custT="1"/>
      <dgm:spPr/>
      <dgm:t>
        <a:bodyPr/>
        <a:lstStyle/>
        <a:p>
          <a:pPr algn="just">
            <a:spcAft>
              <a:spcPts val="0"/>
            </a:spcAft>
          </a:pPr>
          <a:r>
            <a:rPr lang="en-ZA" sz="1400" dirty="0">
              <a:latin typeface="Arial" pitchFamily="34" charset="0"/>
              <a:cs typeface="Arial" pitchFamily="34" charset="0"/>
            </a:rPr>
            <a:t>A score is allocated to each submission and if the document scores more than the minimum requirement for </a:t>
          </a:r>
          <a:r>
            <a:rPr lang="en-ZA" sz="1400" dirty="0">
              <a:solidFill>
                <a:sysClr val="windowText" lastClr="000000"/>
              </a:solidFill>
              <a:latin typeface="Arial" pitchFamily="34" charset="0"/>
              <a:cs typeface="Arial" pitchFamily="34" charset="0"/>
            </a:rPr>
            <a:t>functionality</a:t>
          </a:r>
          <a:r>
            <a:rPr lang="en-ZA" sz="1400" dirty="0">
              <a:latin typeface="Arial" pitchFamily="34" charset="0"/>
              <a:cs typeface="Arial" pitchFamily="34" charset="0"/>
            </a:rPr>
            <a:t> e.g. 70, it will move to the next round in the evaluation process.</a:t>
          </a:r>
        </a:p>
      </dgm:t>
    </dgm:pt>
    <dgm:pt modelId="{6608C2BA-D0F5-4849-AE0E-ADE282DD85D0}" type="sibTrans" cxnId="{C6C85125-1830-477B-AFBC-6681241DEE55}">
      <dgm:prSet/>
      <dgm:spPr/>
      <dgm:t>
        <a:bodyPr/>
        <a:lstStyle/>
        <a:p>
          <a:endParaRPr lang="en-ZA"/>
        </a:p>
      </dgm:t>
    </dgm:pt>
    <dgm:pt modelId="{6E6F6F2C-83E8-4A44-B11E-6D4E20539FD5}" type="parTrans" cxnId="{C6C85125-1830-477B-AFBC-6681241DEE55}">
      <dgm:prSet/>
      <dgm:spPr/>
      <dgm:t>
        <a:bodyPr/>
        <a:lstStyle/>
        <a:p>
          <a:endParaRPr lang="en-ZA"/>
        </a:p>
      </dgm:t>
    </dgm:pt>
    <dgm:pt modelId="{5DE3806E-6E04-4138-A597-43D838F75B4E}">
      <dgm:prSet custT="1"/>
      <dgm:spPr/>
      <dgm:t>
        <a:bodyPr/>
        <a:lstStyle/>
        <a:p>
          <a:pPr algn="just">
            <a:spcAft>
              <a:spcPts val="0"/>
            </a:spcAft>
          </a:pPr>
          <a:endParaRPr lang="en-ZA" sz="1400" dirty="0">
            <a:latin typeface="Arial" pitchFamily="34" charset="0"/>
            <a:cs typeface="Arial" pitchFamily="34" charset="0"/>
          </a:endParaRPr>
        </a:p>
      </dgm:t>
    </dgm:pt>
    <dgm:pt modelId="{622C59E4-4A69-412D-914C-549261120FD0}" type="sibTrans" cxnId="{213F1330-B30B-4F31-8906-B36BFFDD35C9}">
      <dgm:prSet/>
      <dgm:spPr/>
      <dgm:t>
        <a:bodyPr/>
        <a:lstStyle/>
        <a:p>
          <a:endParaRPr lang="en-ZA"/>
        </a:p>
      </dgm:t>
    </dgm:pt>
    <dgm:pt modelId="{41C23638-61DB-404E-9812-5CBAB23897DD}" type="parTrans" cxnId="{213F1330-B30B-4F31-8906-B36BFFDD35C9}">
      <dgm:prSet/>
      <dgm:spPr/>
      <dgm:t>
        <a:bodyPr/>
        <a:lstStyle/>
        <a:p>
          <a:endParaRPr lang="en-ZA"/>
        </a:p>
      </dgm:t>
    </dgm:pt>
    <dgm:pt modelId="{34676806-93E3-4A28-AEE6-D55CFDF4464D}">
      <dgm:prSet custT="1"/>
      <dgm:spPr/>
      <dgm:t>
        <a:bodyPr/>
        <a:lstStyle/>
        <a:p>
          <a:pPr algn="just">
            <a:spcAft>
              <a:spcPts val="0"/>
            </a:spcAft>
          </a:pPr>
          <a:r>
            <a:rPr lang="en-ZA" sz="1400" dirty="0">
              <a:latin typeface="Arial" pitchFamily="34" charset="0"/>
              <a:cs typeface="Arial" pitchFamily="34" charset="0"/>
            </a:rPr>
            <a:t>Each submission is evaluated by the bid evaluation committee according to the evaluation criteria indicated in the bid document. </a:t>
          </a:r>
          <a:r>
            <a:rPr lang="en-ZA" sz="1400" dirty="0">
              <a:solidFill>
                <a:sysClr val="windowText" lastClr="000000"/>
              </a:solidFill>
              <a:latin typeface="Arial" pitchFamily="34" charset="0"/>
              <a:cs typeface="Arial" pitchFamily="34" charset="0"/>
            </a:rPr>
            <a:t>It is therefore important to ensure that your submission addresses all the items included in the evaluation criteria and bidders are urged to note the weighting that is attached to each criterion. </a:t>
          </a:r>
        </a:p>
      </dgm:t>
    </dgm:pt>
    <dgm:pt modelId="{FF8BAAE7-8E27-4CF6-B727-35FD8E893145}" type="sibTrans" cxnId="{EA0D0EDC-41C7-4418-A039-DEF72A36FEF1}">
      <dgm:prSet/>
      <dgm:spPr/>
      <dgm:t>
        <a:bodyPr/>
        <a:lstStyle/>
        <a:p>
          <a:endParaRPr lang="en-ZA"/>
        </a:p>
      </dgm:t>
    </dgm:pt>
    <dgm:pt modelId="{E33C4A9E-FD38-427D-BB1E-25A3788FA6B0}" type="parTrans" cxnId="{EA0D0EDC-41C7-4418-A039-DEF72A36FEF1}">
      <dgm:prSet/>
      <dgm:spPr/>
      <dgm:t>
        <a:bodyPr/>
        <a:lstStyle/>
        <a:p>
          <a:endParaRPr lang="en-ZA"/>
        </a:p>
      </dgm:t>
    </dgm:pt>
    <dgm:pt modelId="{72257E87-FF83-495B-8DED-BE72B0DF952E}">
      <dgm:prSet custT="1"/>
      <dgm:spPr/>
      <dgm:t>
        <a:bodyPr/>
        <a:lstStyle/>
        <a:p>
          <a:r>
            <a:rPr lang="en-ZA" sz="1600" b="1" dirty="0">
              <a:latin typeface="Arial" pitchFamily="34" charset="0"/>
              <a:cs typeface="Arial" pitchFamily="34" charset="0"/>
            </a:rPr>
            <a:t>Stage 2: Functionality</a:t>
          </a:r>
          <a:endParaRPr lang="en-ZA" sz="1600" dirty="0">
            <a:latin typeface="Arial" pitchFamily="34" charset="0"/>
            <a:cs typeface="Arial" pitchFamily="34" charset="0"/>
          </a:endParaRPr>
        </a:p>
      </dgm:t>
    </dgm:pt>
    <dgm:pt modelId="{51EF0874-5AA1-4B2A-9FAC-EA60399DF095}" type="sibTrans" cxnId="{F6BA340D-B5CC-4621-9A9A-7AB00E191C95}">
      <dgm:prSet/>
      <dgm:spPr/>
      <dgm:t>
        <a:bodyPr/>
        <a:lstStyle/>
        <a:p>
          <a:endParaRPr lang="en-ZA"/>
        </a:p>
      </dgm:t>
    </dgm:pt>
    <dgm:pt modelId="{EF47E27A-DA13-4485-BD2F-062682F7A105}" type="parTrans" cxnId="{F6BA340D-B5CC-4621-9A9A-7AB00E191C95}">
      <dgm:prSet/>
      <dgm:spPr/>
      <dgm:t>
        <a:bodyPr/>
        <a:lstStyle/>
        <a:p>
          <a:endParaRPr lang="en-ZA"/>
        </a:p>
      </dgm:t>
    </dgm:pt>
    <dgm:pt modelId="{FA0B5D57-1E77-4998-A567-17F2743B30EE}" type="pres">
      <dgm:prSet presAssocID="{52C5F705-5809-4D5C-BF21-2BF1641EC3E1}" presName="linearFlow" presStyleCnt="0">
        <dgm:presLayoutVars>
          <dgm:dir/>
          <dgm:animLvl val="lvl"/>
          <dgm:resizeHandles val="exact"/>
        </dgm:presLayoutVars>
      </dgm:prSet>
      <dgm:spPr/>
    </dgm:pt>
    <dgm:pt modelId="{E9C32E63-C746-4BC0-BF74-A33253ACB755}" type="pres">
      <dgm:prSet presAssocID="{72257E87-FF83-495B-8DED-BE72B0DF952E}" presName="composite" presStyleCnt="0"/>
      <dgm:spPr/>
    </dgm:pt>
    <dgm:pt modelId="{33EDDD2C-8AE0-4A3D-AD7C-C078A318226B}" type="pres">
      <dgm:prSet presAssocID="{72257E87-FF83-495B-8DED-BE72B0DF952E}" presName="parentText" presStyleLbl="alignNode1" presStyleIdx="0" presStyleCnt="1" custScaleY="118910">
        <dgm:presLayoutVars>
          <dgm:chMax val="1"/>
          <dgm:bulletEnabled val="1"/>
        </dgm:presLayoutVars>
      </dgm:prSet>
      <dgm:spPr/>
    </dgm:pt>
    <dgm:pt modelId="{042973F3-54DB-43B1-9971-E0CC2F73C222}" type="pres">
      <dgm:prSet presAssocID="{72257E87-FF83-495B-8DED-BE72B0DF952E}" presName="descendantText" presStyleLbl="alignAcc1" presStyleIdx="0" presStyleCnt="1" custScaleY="234556" custLinFactNeighborY="-198">
        <dgm:presLayoutVars>
          <dgm:bulletEnabled val="1"/>
        </dgm:presLayoutVars>
      </dgm:prSet>
      <dgm:spPr/>
    </dgm:pt>
  </dgm:ptLst>
  <dgm:cxnLst>
    <dgm:cxn modelId="{F6BA340D-B5CC-4621-9A9A-7AB00E191C95}" srcId="{52C5F705-5809-4D5C-BF21-2BF1641EC3E1}" destId="{72257E87-FF83-495B-8DED-BE72B0DF952E}" srcOrd="0" destOrd="0" parTransId="{EF47E27A-DA13-4485-BD2F-062682F7A105}" sibTransId="{51EF0874-5AA1-4B2A-9FAC-EA60399DF095}"/>
    <dgm:cxn modelId="{C6C85125-1830-477B-AFBC-6681241DEE55}" srcId="{72257E87-FF83-495B-8DED-BE72B0DF952E}" destId="{0C48F6B2-154F-4AD9-A4E1-8CEAD63DA1DA}" srcOrd="2" destOrd="0" parTransId="{6E6F6F2C-83E8-4A44-B11E-6D4E20539FD5}" sibTransId="{6608C2BA-D0F5-4849-AE0E-ADE282DD85D0}"/>
    <dgm:cxn modelId="{213F1330-B30B-4F31-8906-B36BFFDD35C9}" srcId="{72257E87-FF83-495B-8DED-BE72B0DF952E}" destId="{5DE3806E-6E04-4138-A597-43D838F75B4E}" srcOrd="1" destOrd="0" parTransId="{41C23638-61DB-404E-9812-5CBAB23897DD}" sibTransId="{622C59E4-4A69-412D-914C-549261120FD0}"/>
    <dgm:cxn modelId="{D2B5C940-23C8-4025-905D-1DB9FD8894F2}" type="presOf" srcId="{52C5F705-5809-4D5C-BF21-2BF1641EC3E1}" destId="{FA0B5D57-1E77-4998-A567-17F2743B30EE}" srcOrd="0" destOrd="0" presId="urn:microsoft.com/office/officeart/2005/8/layout/chevron2"/>
    <dgm:cxn modelId="{532BDD5B-3A1E-42DD-85CC-F18429F78A67}" type="presOf" srcId="{34676806-93E3-4A28-AEE6-D55CFDF4464D}" destId="{042973F3-54DB-43B1-9971-E0CC2F73C222}" srcOrd="0" destOrd="0" presId="urn:microsoft.com/office/officeart/2005/8/layout/chevron2"/>
    <dgm:cxn modelId="{FC0B2876-7B04-4AB1-95B2-44CFBE5EB063}" type="presOf" srcId="{72257E87-FF83-495B-8DED-BE72B0DF952E}" destId="{33EDDD2C-8AE0-4A3D-AD7C-C078A318226B}" srcOrd="0" destOrd="0" presId="urn:microsoft.com/office/officeart/2005/8/layout/chevron2"/>
    <dgm:cxn modelId="{AB132DA0-6760-42A2-AEB6-8D1B98FD4A83}" type="presOf" srcId="{0C48F6B2-154F-4AD9-A4E1-8CEAD63DA1DA}" destId="{042973F3-54DB-43B1-9971-E0CC2F73C222}" srcOrd="0" destOrd="2" presId="urn:microsoft.com/office/officeart/2005/8/layout/chevron2"/>
    <dgm:cxn modelId="{41DC05BA-B792-462C-B153-4CA1E99570C3}" type="presOf" srcId="{5DE3806E-6E04-4138-A597-43D838F75B4E}" destId="{042973F3-54DB-43B1-9971-E0CC2F73C222}" srcOrd="0" destOrd="1" presId="urn:microsoft.com/office/officeart/2005/8/layout/chevron2"/>
    <dgm:cxn modelId="{EA0D0EDC-41C7-4418-A039-DEF72A36FEF1}" srcId="{72257E87-FF83-495B-8DED-BE72B0DF952E}" destId="{34676806-93E3-4A28-AEE6-D55CFDF4464D}" srcOrd="0" destOrd="0" parTransId="{E33C4A9E-FD38-427D-BB1E-25A3788FA6B0}" sibTransId="{FF8BAAE7-8E27-4CF6-B727-35FD8E893145}"/>
    <dgm:cxn modelId="{EAF79110-DFB9-42A1-9E14-002886EF4C89}" type="presParOf" srcId="{FA0B5D57-1E77-4998-A567-17F2743B30EE}" destId="{E9C32E63-C746-4BC0-BF74-A33253ACB755}" srcOrd="0" destOrd="0" presId="urn:microsoft.com/office/officeart/2005/8/layout/chevron2"/>
    <dgm:cxn modelId="{24FB7AAB-9509-4F88-B40D-2E083FC9A51C}" type="presParOf" srcId="{E9C32E63-C746-4BC0-BF74-A33253ACB755}" destId="{33EDDD2C-8AE0-4A3D-AD7C-C078A318226B}" srcOrd="0" destOrd="0" presId="urn:microsoft.com/office/officeart/2005/8/layout/chevron2"/>
    <dgm:cxn modelId="{CDED0DB9-992E-4920-971E-96CC2A513450}" type="presParOf" srcId="{E9C32E63-C746-4BC0-BF74-A33253ACB755}" destId="{042973F3-54DB-43B1-9971-E0CC2F73C2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C5F705-5809-4D5C-BF21-2BF1641EC3E1}"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en-ZA"/>
        </a:p>
      </dgm:t>
    </dgm:pt>
    <dgm:pt modelId="{C08BBC1C-57FC-459B-BB1A-8CC8D039691C}">
      <dgm:prSet custT="1"/>
      <dgm:spPr/>
      <dgm:t>
        <a:bodyPr/>
        <a:lstStyle/>
        <a:p>
          <a:r>
            <a:rPr lang="en-ZA" sz="1600" b="1" dirty="0">
              <a:latin typeface="Arial" pitchFamily="34" charset="0"/>
              <a:cs typeface="Arial" pitchFamily="34" charset="0"/>
            </a:rPr>
            <a:t> </a:t>
          </a:r>
        </a:p>
        <a:p>
          <a:r>
            <a:rPr lang="en-ZA" sz="1600" b="1" dirty="0">
              <a:latin typeface="Arial" pitchFamily="34" charset="0"/>
              <a:cs typeface="Arial" pitchFamily="34" charset="0"/>
            </a:rPr>
            <a:t>Pricing and B-BBEE points</a:t>
          </a:r>
          <a:endParaRPr lang="en-ZA" sz="1600" dirty="0">
            <a:latin typeface="Arial" pitchFamily="34" charset="0"/>
            <a:cs typeface="Arial" pitchFamily="34" charset="0"/>
          </a:endParaRPr>
        </a:p>
      </dgm:t>
    </dgm:pt>
    <dgm:pt modelId="{A1B4D115-B729-42EB-9CE6-AF32AA648139}" type="parTrans" cxnId="{E206D611-B6F0-4904-89CB-D5BAEAF7DEA3}">
      <dgm:prSet/>
      <dgm:spPr/>
      <dgm:t>
        <a:bodyPr/>
        <a:lstStyle/>
        <a:p>
          <a:endParaRPr lang="en-ZA"/>
        </a:p>
      </dgm:t>
    </dgm:pt>
    <dgm:pt modelId="{A0CFF0C9-E4D0-472A-A382-EE28C71A5741}" type="sibTrans" cxnId="{E206D611-B6F0-4904-89CB-D5BAEAF7DEA3}">
      <dgm:prSet/>
      <dgm:spPr/>
      <dgm:t>
        <a:bodyPr/>
        <a:lstStyle/>
        <a:p>
          <a:endParaRPr lang="en-ZA"/>
        </a:p>
      </dgm:t>
    </dgm:pt>
    <dgm:pt modelId="{18DC9D70-3849-4A15-AAD9-5AFE0A6278C9}">
      <dgm:prSet custT="1"/>
      <dgm:spPr/>
      <dgm:t>
        <a:bodyPr/>
        <a:lstStyle/>
        <a:p>
          <a:pPr algn="l">
            <a:spcAft>
              <a:spcPct val="15000"/>
            </a:spcAft>
          </a:pPr>
          <a:endParaRPr lang="en-ZA" sz="1400">
            <a:latin typeface="Arial" pitchFamily="34" charset="0"/>
            <a:cs typeface="Arial" pitchFamily="34" charset="0"/>
          </a:endParaRPr>
        </a:p>
      </dgm:t>
    </dgm:pt>
    <dgm:pt modelId="{CE6D156C-F168-4490-8148-4850875F8087}" type="parTrans" cxnId="{56B14C21-0276-450F-BD03-09F5361C7E7C}">
      <dgm:prSet/>
      <dgm:spPr/>
      <dgm:t>
        <a:bodyPr/>
        <a:lstStyle/>
        <a:p>
          <a:endParaRPr lang="en-ZA"/>
        </a:p>
      </dgm:t>
    </dgm:pt>
    <dgm:pt modelId="{9B1F8BF6-460A-41B1-B579-1708A01B12C2}" type="sibTrans" cxnId="{56B14C21-0276-450F-BD03-09F5361C7E7C}">
      <dgm:prSet/>
      <dgm:spPr/>
      <dgm:t>
        <a:bodyPr/>
        <a:lstStyle/>
        <a:p>
          <a:endParaRPr lang="en-ZA"/>
        </a:p>
      </dgm:t>
    </dgm:pt>
    <dgm:pt modelId="{267597C5-616C-4A92-A336-73AC69BA1F93}">
      <dgm:prSet custT="1"/>
      <dgm:spPr/>
      <dgm:t>
        <a:bodyPr/>
        <a:lstStyle/>
        <a:p>
          <a:pPr algn="just">
            <a:spcAft>
              <a:spcPts val="0"/>
            </a:spcAft>
          </a:pPr>
          <a:r>
            <a:rPr lang="en-ZA" sz="1400" dirty="0">
              <a:latin typeface="Arial" pitchFamily="34" charset="0"/>
              <a:cs typeface="Arial" pitchFamily="34" charset="0"/>
            </a:rPr>
            <a:t>Each bid with a minimum score of 70 for functionality, will then be on equal footing.</a:t>
          </a:r>
        </a:p>
      </dgm:t>
    </dgm:pt>
    <dgm:pt modelId="{CC1B3594-26BB-4151-AB85-83CE606D4FFC}" type="parTrans" cxnId="{1DC50DA2-56F5-405E-92B4-EE89E760B363}">
      <dgm:prSet/>
      <dgm:spPr/>
      <dgm:t>
        <a:bodyPr/>
        <a:lstStyle/>
        <a:p>
          <a:endParaRPr lang="en-ZA"/>
        </a:p>
      </dgm:t>
    </dgm:pt>
    <dgm:pt modelId="{42715176-7698-4FF7-BA54-F9A517ED3C12}" type="sibTrans" cxnId="{1DC50DA2-56F5-405E-92B4-EE89E760B363}">
      <dgm:prSet/>
      <dgm:spPr/>
      <dgm:t>
        <a:bodyPr/>
        <a:lstStyle/>
        <a:p>
          <a:endParaRPr lang="en-ZA"/>
        </a:p>
      </dgm:t>
    </dgm:pt>
    <dgm:pt modelId="{D3FFD338-6626-4A17-A4E5-0F05A2489344}">
      <dgm:prSet custT="1"/>
      <dgm:spPr/>
      <dgm:t>
        <a:bodyPr/>
        <a:lstStyle/>
        <a:p>
          <a:pPr algn="just">
            <a:spcAft>
              <a:spcPts val="0"/>
            </a:spcAft>
          </a:pPr>
          <a:endParaRPr lang="en-ZA" sz="1400" dirty="0">
            <a:latin typeface="Arial" pitchFamily="34" charset="0"/>
            <a:cs typeface="Arial" pitchFamily="34" charset="0"/>
          </a:endParaRPr>
        </a:p>
      </dgm:t>
    </dgm:pt>
    <dgm:pt modelId="{95321B04-27A4-4D31-94B7-B5AE9D06E716}" type="parTrans" cxnId="{97E21750-BC3A-4866-8FFC-BEE85FDAB303}">
      <dgm:prSet/>
      <dgm:spPr/>
      <dgm:t>
        <a:bodyPr/>
        <a:lstStyle/>
        <a:p>
          <a:endParaRPr lang="en-ZA"/>
        </a:p>
      </dgm:t>
    </dgm:pt>
    <dgm:pt modelId="{C68076C4-3F27-4543-BC7B-F1E4FF033D9E}" type="sibTrans" cxnId="{97E21750-BC3A-4866-8FFC-BEE85FDAB303}">
      <dgm:prSet/>
      <dgm:spPr/>
      <dgm:t>
        <a:bodyPr/>
        <a:lstStyle/>
        <a:p>
          <a:endParaRPr lang="en-ZA"/>
        </a:p>
      </dgm:t>
    </dgm:pt>
    <dgm:pt modelId="{4416AA57-EB1C-4362-9E1F-B1CB4BB0AAB8}">
      <dgm:prSet custT="1"/>
      <dgm:spPr/>
      <dgm:t>
        <a:bodyPr/>
        <a:lstStyle/>
        <a:p>
          <a:pPr algn="just">
            <a:spcAft>
              <a:spcPts val="0"/>
            </a:spcAft>
          </a:pPr>
          <a:r>
            <a:rPr lang="en-ZA" sz="1400" dirty="0">
              <a:latin typeface="Arial" pitchFamily="34" charset="0"/>
              <a:cs typeface="Arial" pitchFamily="34" charset="0"/>
            </a:rPr>
            <a:t>The proposed price and BBBEE are the only aspects taken into account in this round. The final evaluation score is calculated on the 80/20 principle (as indicated in the bid document).</a:t>
          </a:r>
        </a:p>
      </dgm:t>
    </dgm:pt>
    <dgm:pt modelId="{52786CC7-FE21-4D1A-87D9-2F39EB7AC392}" type="parTrans" cxnId="{ABCD5F8A-CFFF-469F-9D97-2616B73A299E}">
      <dgm:prSet/>
      <dgm:spPr/>
      <dgm:t>
        <a:bodyPr/>
        <a:lstStyle/>
        <a:p>
          <a:endParaRPr lang="en-ZA"/>
        </a:p>
      </dgm:t>
    </dgm:pt>
    <dgm:pt modelId="{9CE85C9F-DDF1-4596-A5B7-A1650A83D2A5}" type="sibTrans" cxnId="{ABCD5F8A-CFFF-469F-9D97-2616B73A299E}">
      <dgm:prSet/>
      <dgm:spPr/>
      <dgm:t>
        <a:bodyPr/>
        <a:lstStyle/>
        <a:p>
          <a:endParaRPr lang="en-ZA"/>
        </a:p>
      </dgm:t>
    </dgm:pt>
    <dgm:pt modelId="{97971F90-C211-464D-8302-1BA3852D7FC7}">
      <dgm:prSet custT="1"/>
      <dgm:spPr/>
      <dgm:t>
        <a:bodyPr/>
        <a:lstStyle/>
        <a:p>
          <a:pPr algn="just">
            <a:spcAft>
              <a:spcPts val="0"/>
            </a:spcAft>
          </a:pPr>
          <a:endParaRPr lang="en-ZA" sz="1400">
            <a:latin typeface="Arial" pitchFamily="34" charset="0"/>
            <a:cs typeface="Arial" pitchFamily="34" charset="0"/>
          </a:endParaRPr>
        </a:p>
      </dgm:t>
    </dgm:pt>
    <dgm:pt modelId="{9DE4B3AE-C6EE-4405-8FDE-9C9C323868EE}" type="parTrans" cxnId="{B570531E-7CB9-4569-A2D2-5FB57151FE45}">
      <dgm:prSet/>
      <dgm:spPr/>
      <dgm:t>
        <a:bodyPr/>
        <a:lstStyle/>
        <a:p>
          <a:endParaRPr lang="en-ZA"/>
        </a:p>
      </dgm:t>
    </dgm:pt>
    <dgm:pt modelId="{F81C3282-9A2A-4697-8ABD-2ED54216CDC6}" type="sibTrans" cxnId="{B570531E-7CB9-4569-A2D2-5FB57151FE45}">
      <dgm:prSet/>
      <dgm:spPr/>
      <dgm:t>
        <a:bodyPr/>
        <a:lstStyle/>
        <a:p>
          <a:endParaRPr lang="en-ZA"/>
        </a:p>
      </dgm:t>
    </dgm:pt>
    <dgm:pt modelId="{C167B634-F854-47BE-ACE9-BF848FCD0C33}">
      <dgm:prSet custT="1"/>
      <dgm:spPr/>
      <dgm:t>
        <a:bodyPr/>
        <a:lstStyle/>
        <a:p>
          <a:pPr algn="just">
            <a:spcAft>
              <a:spcPts val="0"/>
            </a:spcAft>
          </a:pPr>
          <a:r>
            <a:rPr lang="en-ZA" sz="1400" dirty="0">
              <a:latin typeface="Arial" pitchFamily="34" charset="0"/>
              <a:cs typeface="Arial" pitchFamily="34" charset="0"/>
            </a:rPr>
            <a:t>Fasset may award the tender to the bidder with the highest score </a:t>
          </a:r>
          <a:r>
            <a:rPr lang="en-US" sz="1400" dirty="0">
              <a:latin typeface="Arial" pitchFamily="34" charset="0"/>
              <a:cs typeface="Arial" pitchFamily="34" charset="0"/>
            </a:rPr>
            <a:t>or it may be a lower scoring bid on justifiable grounds or no award at all</a:t>
          </a:r>
          <a:r>
            <a:rPr lang="en-ZA" sz="1400" dirty="0">
              <a:latin typeface="Arial" pitchFamily="34" charset="0"/>
              <a:cs typeface="Arial" pitchFamily="34" charset="0"/>
            </a:rPr>
            <a:t>. </a:t>
          </a:r>
          <a:endParaRPr lang="en-ZA" sz="1400" dirty="0">
            <a:solidFill>
              <a:srgbClr val="FF0000"/>
            </a:solidFill>
            <a:latin typeface="Arial" pitchFamily="34" charset="0"/>
            <a:cs typeface="Arial" pitchFamily="34" charset="0"/>
          </a:endParaRPr>
        </a:p>
      </dgm:t>
    </dgm:pt>
    <dgm:pt modelId="{FF6623B6-C7C6-47E3-867C-37A441E17600}" type="parTrans" cxnId="{13E829BF-3714-48FA-9F1E-A2092817009E}">
      <dgm:prSet/>
      <dgm:spPr/>
      <dgm:t>
        <a:bodyPr/>
        <a:lstStyle/>
        <a:p>
          <a:endParaRPr lang="en-ZA"/>
        </a:p>
      </dgm:t>
    </dgm:pt>
    <dgm:pt modelId="{7ACB8332-737D-4513-8418-80A4DBEF0D28}" type="sibTrans" cxnId="{13E829BF-3714-48FA-9F1E-A2092817009E}">
      <dgm:prSet/>
      <dgm:spPr/>
      <dgm:t>
        <a:bodyPr/>
        <a:lstStyle/>
        <a:p>
          <a:endParaRPr lang="en-ZA"/>
        </a:p>
      </dgm:t>
    </dgm:pt>
    <dgm:pt modelId="{1ED556ED-AC3A-42DC-B5FF-A67FBD185C8D}">
      <dgm:prSet custT="1"/>
      <dgm:spPr/>
      <dgm:t>
        <a:bodyPr/>
        <a:lstStyle/>
        <a:p>
          <a:pPr algn="l">
            <a:spcAft>
              <a:spcPct val="15000"/>
            </a:spcAft>
          </a:pPr>
          <a:endParaRPr lang="en-ZA" sz="1400" dirty="0">
            <a:latin typeface="Arial" pitchFamily="34" charset="0"/>
            <a:cs typeface="Arial" pitchFamily="34" charset="0"/>
          </a:endParaRPr>
        </a:p>
      </dgm:t>
    </dgm:pt>
    <dgm:pt modelId="{79DD8A84-1529-4D8A-822B-812AA2DE21E4}" type="parTrans" cxnId="{11D7750D-FBCC-4DC8-94BE-AD20AD3D425E}">
      <dgm:prSet/>
      <dgm:spPr/>
      <dgm:t>
        <a:bodyPr/>
        <a:lstStyle/>
        <a:p>
          <a:endParaRPr lang="en-ZA"/>
        </a:p>
      </dgm:t>
    </dgm:pt>
    <dgm:pt modelId="{2394F744-9D89-4B3C-9512-25491529E9E0}" type="sibTrans" cxnId="{11D7750D-FBCC-4DC8-94BE-AD20AD3D425E}">
      <dgm:prSet/>
      <dgm:spPr/>
      <dgm:t>
        <a:bodyPr/>
        <a:lstStyle/>
        <a:p>
          <a:endParaRPr lang="en-ZA"/>
        </a:p>
      </dgm:t>
    </dgm:pt>
    <dgm:pt modelId="{FA0B5D57-1E77-4998-A567-17F2743B30EE}" type="pres">
      <dgm:prSet presAssocID="{52C5F705-5809-4D5C-BF21-2BF1641EC3E1}" presName="linearFlow" presStyleCnt="0">
        <dgm:presLayoutVars>
          <dgm:dir/>
          <dgm:animLvl val="lvl"/>
          <dgm:resizeHandles val="exact"/>
        </dgm:presLayoutVars>
      </dgm:prSet>
      <dgm:spPr/>
    </dgm:pt>
    <dgm:pt modelId="{531530CC-AA60-4C5A-A033-C99C55BB6C0A}" type="pres">
      <dgm:prSet presAssocID="{C08BBC1C-57FC-459B-BB1A-8CC8D039691C}" presName="composite" presStyleCnt="0"/>
      <dgm:spPr/>
    </dgm:pt>
    <dgm:pt modelId="{0397B6CB-B079-4749-8CD7-DEEEFF1A9EDD}" type="pres">
      <dgm:prSet presAssocID="{C08BBC1C-57FC-459B-BB1A-8CC8D039691C}" presName="parentText" presStyleLbl="alignNode1" presStyleIdx="0" presStyleCnt="1" custScaleY="111534">
        <dgm:presLayoutVars>
          <dgm:chMax val="1"/>
          <dgm:bulletEnabled val="1"/>
        </dgm:presLayoutVars>
      </dgm:prSet>
      <dgm:spPr/>
    </dgm:pt>
    <dgm:pt modelId="{7138E0BF-FD41-4AD8-82DE-9DB031B675C2}" type="pres">
      <dgm:prSet presAssocID="{C08BBC1C-57FC-459B-BB1A-8CC8D039691C}" presName="descendantText" presStyleLbl="alignAcc1" presStyleIdx="0" presStyleCnt="1" custScaleY="223874">
        <dgm:presLayoutVars>
          <dgm:bulletEnabled val="1"/>
        </dgm:presLayoutVars>
      </dgm:prSet>
      <dgm:spPr/>
    </dgm:pt>
  </dgm:ptLst>
  <dgm:cxnLst>
    <dgm:cxn modelId="{11D7750D-FBCC-4DC8-94BE-AD20AD3D425E}" srcId="{C08BBC1C-57FC-459B-BB1A-8CC8D039691C}" destId="{1ED556ED-AC3A-42DC-B5FF-A67FBD185C8D}" srcOrd="6" destOrd="0" parTransId="{79DD8A84-1529-4D8A-822B-812AA2DE21E4}" sibTransId="{2394F744-9D89-4B3C-9512-25491529E9E0}"/>
    <dgm:cxn modelId="{E206D611-B6F0-4904-89CB-D5BAEAF7DEA3}" srcId="{52C5F705-5809-4D5C-BF21-2BF1641EC3E1}" destId="{C08BBC1C-57FC-459B-BB1A-8CC8D039691C}" srcOrd="0" destOrd="0" parTransId="{A1B4D115-B729-42EB-9CE6-AF32AA648139}" sibTransId="{A0CFF0C9-E4D0-472A-A382-EE28C71A5741}"/>
    <dgm:cxn modelId="{B570531E-7CB9-4569-A2D2-5FB57151FE45}" srcId="{C08BBC1C-57FC-459B-BB1A-8CC8D039691C}" destId="{97971F90-C211-464D-8302-1BA3852D7FC7}" srcOrd="4" destOrd="0" parTransId="{9DE4B3AE-C6EE-4405-8FDE-9C9C323868EE}" sibTransId="{F81C3282-9A2A-4697-8ABD-2ED54216CDC6}"/>
    <dgm:cxn modelId="{56B14C21-0276-450F-BD03-09F5361C7E7C}" srcId="{C08BBC1C-57FC-459B-BB1A-8CC8D039691C}" destId="{18DC9D70-3849-4A15-AAD9-5AFE0A6278C9}" srcOrd="0" destOrd="0" parTransId="{CE6D156C-F168-4490-8148-4850875F8087}" sibTransId="{9B1F8BF6-460A-41B1-B579-1708A01B12C2}"/>
    <dgm:cxn modelId="{6598352E-8BDC-4F80-A60D-2FE72FF8573D}" type="presOf" srcId="{4416AA57-EB1C-4362-9E1F-B1CB4BB0AAB8}" destId="{7138E0BF-FD41-4AD8-82DE-9DB031B675C2}" srcOrd="0" destOrd="3" presId="urn:microsoft.com/office/officeart/2005/8/layout/chevron2"/>
    <dgm:cxn modelId="{7EBA8E35-BD81-4AC6-84BE-17BA82E4E5DA}" type="presOf" srcId="{C08BBC1C-57FC-459B-BB1A-8CC8D039691C}" destId="{0397B6CB-B079-4749-8CD7-DEEEFF1A9EDD}" srcOrd="0" destOrd="0" presId="urn:microsoft.com/office/officeart/2005/8/layout/chevron2"/>
    <dgm:cxn modelId="{7A2E003F-39E6-4D0A-96E2-521D2A58E23E}" type="presOf" srcId="{267597C5-616C-4A92-A336-73AC69BA1F93}" destId="{7138E0BF-FD41-4AD8-82DE-9DB031B675C2}" srcOrd="0" destOrd="1" presId="urn:microsoft.com/office/officeart/2005/8/layout/chevron2"/>
    <dgm:cxn modelId="{AE5A0047-ED1E-425D-8E05-93923329807B}" type="presOf" srcId="{52C5F705-5809-4D5C-BF21-2BF1641EC3E1}" destId="{FA0B5D57-1E77-4998-A567-17F2743B30EE}" srcOrd="0" destOrd="0" presId="urn:microsoft.com/office/officeart/2005/8/layout/chevron2"/>
    <dgm:cxn modelId="{E9CC6A4B-AA56-477C-9338-99C8665E90E9}" type="presOf" srcId="{1ED556ED-AC3A-42DC-B5FF-A67FBD185C8D}" destId="{7138E0BF-FD41-4AD8-82DE-9DB031B675C2}" srcOrd="0" destOrd="6" presId="urn:microsoft.com/office/officeart/2005/8/layout/chevron2"/>
    <dgm:cxn modelId="{97E21750-BC3A-4866-8FFC-BEE85FDAB303}" srcId="{C08BBC1C-57FC-459B-BB1A-8CC8D039691C}" destId="{D3FFD338-6626-4A17-A4E5-0F05A2489344}" srcOrd="2" destOrd="0" parTransId="{95321B04-27A4-4D31-94B7-B5AE9D06E716}" sibTransId="{C68076C4-3F27-4543-BC7B-F1E4FF033D9E}"/>
    <dgm:cxn modelId="{31A8F587-4507-4150-96D9-700C1255F3F2}" type="presOf" srcId="{18DC9D70-3849-4A15-AAD9-5AFE0A6278C9}" destId="{7138E0BF-FD41-4AD8-82DE-9DB031B675C2}" srcOrd="0" destOrd="0" presId="urn:microsoft.com/office/officeart/2005/8/layout/chevron2"/>
    <dgm:cxn modelId="{ABCD5F8A-CFFF-469F-9D97-2616B73A299E}" srcId="{C08BBC1C-57FC-459B-BB1A-8CC8D039691C}" destId="{4416AA57-EB1C-4362-9E1F-B1CB4BB0AAB8}" srcOrd="3" destOrd="0" parTransId="{52786CC7-FE21-4D1A-87D9-2F39EB7AC392}" sibTransId="{9CE85C9F-DDF1-4596-A5B7-A1650A83D2A5}"/>
    <dgm:cxn modelId="{32DEBF9E-4BFC-4BDE-9DBD-86C58091823D}" type="presOf" srcId="{97971F90-C211-464D-8302-1BA3852D7FC7}" destId="{7138E0BF-FD41-4AD8-82DE-9DB031B675C2}" srcOrd="0" destOrd="4" presId="urn:microsoft.com/office/officeart/2005/8/layout/chevron2"/>
    <dgm:cxn modelId="{1DC50DA2-56F5-405E-92B4-EE89E760B363}" srcId="{C08BBC1C-57FC-459B-BB1A-8CC8D039691C}" destId="{267597C5-616C-4A92-A336-73AC69BA1F93}" srcOrd="1" destOrd="0" parTransId="{CC1B3594-26BB-4151-AB85-83CE606D4FFC}" sibTransId="{42715176-7698-4FF7-BA54-F9A517ED3C12}"/>
    <dgm:cxn modelId="{DA7F21A7-CC6E-4F2D-90F6-13B526904C30}" type="presOf" srcId="{C167B634-F854-47BE-ACE9-BF848FCD0C33}" destId="{7138E0BF-FD41-4AD8-82DE-9DB031B675C2}" srcOrd="0" destOrd="5" presId="urn:microsoft.com/office/officeart/2005/8/layout/chevron2"/>
    <dgm:cxn modelId="{13E829BF-3714-48FA-9F1E-A2092817009E}" srcId="{C08BBC1C-57FC-459B-BB1A-8CC8D039691C}" destId="{C167B634-F854-47BE-ACE9-BF848FCD0C33}" srcOrd="5" destOrd="0" parTransId="{FF6623B6-C7C6-47E3-867C-37A441E17600}" sibTransId="{7ACB8332-737D-4513-8418-80A4DBEF0D28}"/>
    <dgm:cxn modelId="{BD021FD8-998E-4E0E-83F0-D580C8136730}" type="presOf" srcId="{D3FFD338-6626-4A17-A4E5-0F05A2489344}" destId="{7138E0BF-FD41-4AD8-82DE-9DB031B675C2}" srcOrd="0" destOrd="2" presId="urn:microsoft.com/office/officeart/2005/8/layout/chevron2"/>
    <dgm:cxn modelId="{D31FA8B8-0063-4F93-BB5B-24FFDCCA2F78}" type="presParOf" srcId="{FA0B5D57-1E77-4998-A567-17F2743B30EE}" destId="{531530CC-AA60-4C5A-A033-C99C55BB6C0A}" srcOrd="0" destOrd="0" presId="urn:microsoft.com/office/officeart/2005/8/layout/chevron2"/>
    <dgm:cxn modelId="{3B6857DE-C8B5-4848-ABE8-182071715E6E}" type="presParOf" srcId="{531530CC-AA60-4C5A-A033-C99C55BB6C0A}" destId="{0397B6CB-B079-4749-8CD7-DEEEFF1A9EDD}" srcOrd="0" destOrd="0" presId="urn:microsoft.com/office/officeart/2005/8/layout/chevron2"/>
    <dgm:cxn modelId="{8E5F57A9-491E-43C1-80B6-3A02E079922B}" type="presParOf" srcId="{531530CC-AA60-4C5A-A033-C99C55BB6C0A}" destId="{7138E0BF-FD41-4AD8-82DE-9DB031B675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BBDBF7-DD42-45FC-A691-F7C42BCEBB71}" type="doc">
      <dgm:prSet loTypeId="urn:microsoft.com/office/officeart/2005/8/layout/hProcess7" loCatId="list" qsTypeId="urn:microsoft.com/office/officeart/2005/8/quickstyle/3d9" qsCatId="3D" csTypeId="urn:microsoft.com/office/officeart/2005/8/colors/colorful1" csCatId="colorful" phldr="1"/>
      <dgm:spPr/>
      <dgm:t>
        <a:bodyPr/>
        <a:lstStyle/>
        <a:p>
          <a:endParaRPr lang="en-US"/>
        </a:p>
      </dgm:t>
    </dgm:pt>
    <dgm:pt modelId="{40752343-22EB-4F09-A811-7153F5AF5E50}">
      <dgm:prSet phldrT="[Text]"/>
      <dgm:spPr>
        <a:solidFill>
          <a:schemeClr val="tx2">
            <a:lumMod val="75000"/>
          </a:schemeClr>
        </a:solidFill>
      </dgm:spPr>
      <dgm:t>
        <a:bodyPr/>
        <a:lstStyle/>
        <a:p>
          <a:r>
            <a:rPr lang="en-US" dirty="0"/>
            <a:t>Closing Date </a:t>
          </a:r>
        </a:p>
      </dgm:t>
    </dgm:pt>
    <dgm:pt modelId="{CC01D2A2-13CA-45F2-AC29-C1AABE5FD33E}" type="parTrans" cxnId="{BCFD120C-2387-47C8-87E0-922E31A2DCEA}">
      <dgm:prSet/>
      <dgm:spPr/>
      <dgm:t>
        <a:bodyPr/>
        <a:lstStyle/>
        <a:p>
          <a:endParaRPr lang="en-US"/>
        </a:p>
      </dgm:t>
    </dgm:pt>
    <dgm:pt modelId="{3CB245CE-C9EF-4F64-B907-C9330C159429}" type="sibTrans" cxnId="{BCFD120C-2387-47C8-87E0-922E31A2DCEA}">
      <dgm:prSet/>
      <dgm:spPr/>
      <dgm:t>
        <a:bodyPr/>
        <a:lstStyle/>
        <a:p>
          <a:endParaRPr lang="en-US"/>
        </a:p>
      </dgm:t>
    </dgm:pt>
    <dgm:pt modelId="{0E8F89CF-A37C-43F0-933F-C645E1C1DF61}">
      <dgm:prSet phldrT="[Text]" custT="1"/>
      <dgm:spPr/>
      <dgm:t>
        <a:bodyPr/>
        <a:lstStyle/>
        <a:p>
          <a:pPr algn="ctr"/>
          <a:r>
            <a:rPr lang="en-US" dirty="0"/>
            <a:t>07 February </a:t>
          </a:r>
        </a:p>
        <a:p>
          <a:pPr algn="ctr"/>
          <a:r>
            <a:rPr lang="en-US" dirty="0"/>
            <a:t>2020</a:t>
          </a:r>
        </a:p>
        <a:p>
          <a:pPr algn="ctr"/>
          <a:r>
            <a:rPr lang="en-US" dirty="0"/>
            <a:t>@11:00</a:t>
          </a:r>
        </a:p>
      </dgm:t>
    </dgm:pt>
    <dgm:pt modelId="{1DD6D011-B9FB-4537-8D5B-E2224FBC3DAC}" type="parTrans" cxnId="{C39D07A9-58AC-425D-A08B-C48E6279FAF5}">
      <dgm:prSet/>
      <dgm:spPr/>
      <dgm:t>
        <a:bodyPr/>
        <a:lstStyle/>
        <a:p>
          <a:endParaRPr lang="en-US"/>
        </a:p>
      </dgm:t>
    </dgm:pt>
    <dgm:pt modelId="{36101C1A-A110-4406-8BD2-1B4F4E00A7B4}" type="sibTrans" cxnId="{C39D07A9-58AC-425D-A08B-C48E6279FAF5}">
      <dgm:prSet/>
      <dgm:spPr/>
      <dgm:t>
        <a:bodyPr/>
        <a:lstStyle/>
        <a:p>
          <a:endParaRPr lang="en-US"/>
        </a:p>
      </dgm:t>
    </dgm:pt>
    <dgm:pt modelId="{EFB61076-B0D1-459D-A0E5-622092C514FA}">
      <dgm:prSet phldrT="[Text]"/>
      <dgm:spPr>
        <a:solidFill>
          <a:schemeClr val="accent1">
            <a:lumMod val="75000"/>
          </a:schemeClr>
        </a:solidFill>
      </dgm:spPr>
      <dgm:t>
        <a:bodyPr/>
        <a:lstStyle/>
        <a:p>
          <a:r>
            <a:rPr lang="en-US" dirty="0"/>
            <a:t>Validity Period</a:t>
          </a:r>
        </a:p>
      </dgm:t>
    </dgm:pt>
    <dgm:pt modelId="{598C1111-C9EE-446E-895D-7C89FE93A628}" type="parTrans" cxnId="{56F36C54-0DF1-4AAB-85EA-1D06AF4008D7}">
      <dgm:prSet/>
      <dgm:spPr/>
      <dgm:t>
        <a:bodyPr/>
        <a:lstStyle/>
        <a:p>
          <a:endParaRPr lang="en-US"/>
        </a:p>
      </dgm:t>
    </dgm:pt>
    <dgm:pt modelId="{E545AC0D-3DD3-4E57-9A5E-7846796AB95C}" type="sibTrans" cxnId="{56F36C54-0DF1-4AAB-85EA-1D06AF4008D7}">
      <dgm:prSet/>
      <dgm:spPr/>
      <dgm:t>
        <a:bodyPr/>
        <a:lstStyle/>
        <a:p>
          <a:endParaRPr lang="en-US"/>
        </a:p>
      </dgm:t>
    </dgm:pt>
    <dgm:pt modelId="{9D9F21EF-9B60-4AD0-A670-E00BECF426F2}">
      <dgm:prSet phldrT="[Text]"/>
      <dgm:spPr/>
      <dgm:t>
        <a:bodyPr/>
        <a:lstStyle/>
        <a:p>
          <a:r>
            <a:rPr lang="en-US" dirty="0"/>
            <a:t>                                           90Days</a:t>
          </a:r>
        </a:p>
      </dgm:t>
    </dgm:pt>
    <dgm:pt modelId="{7D878538-567A-4851-AB25-8CDDBB53346C}" type="parTrans" cxnId="{7FC8F1FF-9119-4431-AAA6-A9AC0BEF91A4}">
      <dgm:prSet/>
      <dgm:spPr/>
      <dgm:t>
        <a:bodyPr/>
        <a:lstStyle/>
        <a:p>
          <a:endParaRPr lang="en-US"/>
        </a:p>
      </dgm:t>
    </dgm:pt>
    <dgm:pt modelId="{E2ECA0C8-1560-4BED-B1C7-716C1167B4E1}" type="sibTrans" cxnId="{7FC8F1FF-9119-4431-AAA6-A9AC0BEF91A4}">
      <dgm:prSet/>
      <dgm:spPr/>
      <dgm:t>
        <a:bodyPr/>
        <a:lstStyle/>
        <a:p>
          <a:endParaRPr lang="en-US"/>
        </a:p>
      </dgm:t>
    </dgm:pt>
    <dgm:pt modelId="{B9948DAE-9B50-430F-B908-9C2FBB640032}">
      <dgm:prSet phldrT="[Text]"/>
      <dgm:spPr>
        <a:solidFill>
          <a:srgbClr val="FFFF00"/>
        </a:solidFill>
      </dgm:spPr>
      <dgm:t>
        <a:bodyPr/>
        <a:lstStyle/>
        <a:p>
          <a:r>
            <a:rPr lang="en-US" dirty="0"/>
            <a:t>Envisaged date of award</a:t>
          </a:r>
        </a:p>
      </dgm:t>
    </dgm:pt>
    <dgm:pt modelId="{62EF6CFD-C24A-4B81-B1FF-F00248419261}" type="parTrans" cxnId="{A77D337B-389C-4426-87EC-DB26486AE569}">
      <dgm:prSet/>
      <dgm:spPr/>
      <dgm:t>
        <a:bodyPr/>
        <a:lstStyle/>
        <a:p>
          <a:endParaRPr lang="en-US"/>
        </a:p>
      </dgm:t>
    </dgm:pt>
    <dgm:pt modelId="{79E6040E-6BD6-4F65-B84C-BC076013EA50}" type="sibTrans" cxnId="{A77D337B-389C-4426-87EC-DB26486AE569}">
      <dgm:prSet/>
      <dgm:spPr/>
      <dgm:t>
        <a:bodyPr/>
        <a:lstStyle/>
        <a:p>
          <a:endParaRPr lang="en-US"/>
        </a:p>
      </dgm:t>
    </dgm:pt>
    <dgm:pt modelId="{7B80A7A5-8497-4A7A-A89D-DC8EBE17425D}">
      <dgm:prSet phldrT="[Text]"/>
      <dgm:spPr/>
      <dgm:t>
        <a:bodyPr/>
        <a:lstStyle/>
        <a:p>
          <a:r>
            <a:rPr lang="en-US" dirty="0"/>
            <a:t>                                                          06 March 2020</a:t>
          </a:r>
        </a:p>
      </dgm:t>
    </dgm:pt>
    <dgm:pt modelId="{3EFE3951-8E6C-4B62-AA81-1239530B6E1A}" type="parTrans" cxnId="{7C2F1D9D-AB62-4ADA-9339-C35831F4FCDE}">
      <dgm:prSet/>
      <dgm:spPr/>
      <dgm:t>
        <a:bodyPr/>
        <a:lstStyle/>
        <a:p>
          <a:endParaRPr lang="en-US"/>
        </a:p>
      </dgm:t>
    </dgm:pt>
    <dgm:pt modelId="{D32B1E21-D60C-46B7-8DE9-52D4A4C6BB97}" type="sibTrans" cxnId="{7C2F1D9D-AB62-4ADA-9339-C35831F4FCDE}">
      <dgm:prSet/>
      <dgm:spPr/>
      <dgm:t>
        <a:bodyPr/>
        <a:lstStyle/>
        <a:p>
          <a:endParaRPr lang="en-US"/>
        </a:p>
      </dgm:t>
    </dgm:pt>
    <dgm:pt modelId="{3726F893-4B9C-4E3A-BDD5-213DD074A3F1}" type="pres">
      <dgm:prSet presAssocID="{67BBDBF7-DD42-45FC-A691-F7C42BCEBB71}" presName="Name0" presStyleCnt="0">
        <dgm:presLayoutVars>
          <dgm:dir/>
          <dgm:animLvl val="lvl"/>
          <dgm:resizeHandles val="exact"/>
        </dgm:presLayoutVars>
      </dgm:prSet>
      <dgm:spPr/>
    </dgm:pt>
    <dgm:pt modelId="{8D38B319-F2C0-4C30-BE1A-EB570B6F46B8}" type="pres">
      <dgm:prSet presAssocID="{40752343-22EB-4F09-A811-7153F5AF5E50}" presName="compositeNode" presStyleCnt="0">
        <dgm:presLayoutVars>
          <dgm:bulletEnabled val="1"/>
        </dgm:presLayoutVars>
      </dgm:prSet>
      <dgm:spPr/>
    </dgm:pt>
    <dgm:pt modelId="{2FA0D809-278A-4795-A8E9-B45324F693D1}" type="pres">
      <dgm:prSet presAssocID="{40752343-22EB-4F09-A811-7153F5AF5E50}" presName="bgRect" presStyleLbl="node1" presStyleIdx="0" presStyleCnt="3" custLinFactNeighborX="-23" custLinFactNeighborY="-3899"/>
      <dgm:spPr/>
    </dgm:pt>
    <dgm:pt modelId="{F3AEABBA-2E87-459B-AD0B-CA75A1CD69C9}" type="pres">
      <dgm:prSet presAssocID="{40752343-22EB-4F09-A811-7153F5AF5E50}" presName="parentNode" presStyleLbl="node1" presStyleIdx="0" presStyleCnt="3">
        <dgm:presLayoutVars>
          <dgm:chMax val="0"/>
          <dgm:bulletEnabled val="1"/>
        </dgm:presLayoutVars>
      </dgm:prSet>
      <dgm:spPr/>
    </dgm:pt>
    <dgm:pt modelId="{02933E8B-7621-4857-AFC7-0D3C99032734}" type="pres">
      <dgm:prSet presAssocID="{40752343-22EB-4F09-A811-7153F5AF5E50}" presName="childNode" presStyleLbl="node1" presStyleIdx="0" presStyleCnt="3">
        <dgm:presLayoutVars>
          <dgm:bulletEnabled val="1"/>
        </dgm:presLayoutVars>
      </dgm:prSet>
      <dgm:spPr/>
    </dgm:pt>
    <dgm:pt modelId="{B33DB1F2-1281-4A08-9F34-46F8330E33C1}" type="pres">
      <dgm:prSet presAssocID="{3CB245CE-C9EF-4F64-B907-C9330C159429}" presName="hSp" presStyleCnt="0"/>
      <dgm:spPr/>
    </dgm:pt>
    <dgm:pt modelId="{2538ABFC-3495-4B0C-997F-FA4145B02EA4}" type="pres">
      <dgm:prSet presAssocID="{3CB245CE-C9EF-4F64-B907-C9330C159429}" presName="vProcSp" presStyleCnt="0"/>
      <dgm:spPr/>
    </dgm:pt>
    <dgm:pt modelId="{3B39294A-DA46-4200-80EC-AB8CBADCDB10}" type="pres">
      <dgm:prSet presAssocID="{3CB245CE-C9EF-4F64-B907-C9330C159429}" presName="vSp1" presStyleCnt="0"/>
      <dgm:spPr/>
    </dgm:pt>
    <dgm:pt modelId="{1E1D9B25-7724-4EA0-952F-7C2A11656491}" type="pres">
      <dgm:prSet presAssocID="{3CB245CE-C9EF-4F64-B907-C9330C159429}" presName="simulatedConn" presStyleLbl="solidFgAcc1" presStyleIdx="0" presStyleCnt="2"/>
      <dgm:spPr/>
    </dgm:pt>
    <dgm:pt modelId="{1E81A14A-C14B-48A7-9033-C39F65849D4E}" type="pres">
      <dgm:prSet presAssocID="{3CB245CE-C9EF-4F64-B907-C9330C159429}" presName="vSp2" presStyleCnt="0"/>
      <dgm:spPr/>
    </dgm:pt>
    <dgm:pt modelId="{A0FECC99-01A4-493C-8AEC-178ADC57F469}" type="pres">
      <dgm:prSet presAssocID="{3CB245CE-C9EF-4F64-B907-C9330C159429}" presName="sibTrans" presStyleCnt="0"/>
      <dgm:spPr/>
    </dgm:pt>
    <dgm:pt modelId="{64E7FE5C-0CD1-4665-BE35-D461CEABBB6B}" type="pres">
      <dgm:prSet presAssocID="{EFB61076-B0D1-459D-A0E5-622092C514FA}" presName="compositeNode" presStyleCnt="0">
        <dgm:presLayoutVars>
          <dgm:bulletEnabled val="1"/>
        </dgm:presLayoutVars>
      </dgm:prSet>
      <dgm:spPr/>
    </dgm:pt>
    <dgm:pt modelId="{DBD6F52C-DCF0-40FA-863B-DDD5735351F3}" type="pres">
      <dgm:prSet presAssocID="{EFB61076-B0D1-459D-A0E5-622092C514FA}" presName="bgRect" presStyleLbl="node1" presStyleIdx="1" presStyleCnt="3" custLinFactNeighborX="-3375" custLinFactNeighborY="-4117"/>
      <dgm:spPr/>
    </dgm:pt>
    <dgm:pt modelId="{F20B95B6-DE35-437E-A8AD-C5D4A744FEE0}" type="pres">
      <dgm:prSet presAssocID="{EFB61076-B0D1-459D-A0E5-622092C514FA}" presName="parentNode" presStyleLbl="node1" presStyleIdx="1" presStyleCnt="3">
        <dgm:presLayoutVars>
          <dgm:chMax val="0"/>
          <dgm:bulletEnabled val="1"/>
        </dgm:presLayoutVars>
      </dgm:prSet>
      <dgm:spPr/>
    </dgm:pt>
    <dgm:pt modelId="{BC46E0DA-CD5D-4178-B285-D09658327FB1}" type="pres">
      <dgm:prSet presAssocID="{EFB61076-B0D1-459D-A0E5-622092C514FA}" presName="childNode" presStyleLbl="node1" presStyleIdx="1" presStyleCnt="3">
        <dgm:presLayoutVars>
          <dgm:bulletEnabled val="1"/>
        </dgm:presLayoutVars>
      </dgm:prSet>
      <dgm:spPr/>
    </dgm:pt>
    <dgm:pt modelId="{B7205D99-2417-4F4A-973D-D7D9A9B9F0E0}" type="pres">
      <dgm:prSet presAssocID="{E545AC0D-3DD3-4E57-9A5E-7846796AB95C}" presName="hSp" presStyleCnt="0"/>
      <dgm:spPr/>
    </dgm:pt>
    <dgm:pt modelId="{7D56AD44-EB93-418A-B221-ECFC1283DE70}" type="pres">
      <dgm:prSet presAssocID="{E545AC0D-3DD3-4E57-9A5E-7846796AB95C}" presName="vProcSp" presStyleCnt="0"/>
      <dgm:spPr/>
    </dgm:pt>
    <dgm:pt modelId="{A4DD85B0-63B5-4A85-81DE-F7ADF69E2FFF}" type="pres">
      <dgm:prSet presAssocID="{E545AC0D-3DD3-4E57-9A5E-7846796AB95C}" presName="vSp1" presStyleCnt="0"/>
      <dgm:spPr/>
    </dgm:pt>
    <dgm:pt modelId="{02D66121-642E-4D81-A8AE-369AA78D70B8}" type="pres">
      <dgm:prSet presAssocID="{E545AC0D-3DD3-4E57-9A5E-7846796AB95C}" presName="simulatedConn" presStyleLbl="solidFgAcc1" presStyleIdx="1" presStyleCnt="2"/>
      <dgm:spPr/>
    </dgm:pt>
    <dgm:pt modelId="{F4A9A07B-B11A-417B-A6E4-7D2485F116B5}" type="pres">
      <dgm:prSet presAssocID="{E545AC0D-3DD3-4E57-9A5E-7846796AB95C}" presName="vSp2" presStyleCnt="0"/>
      <dgm:spPr/>
    </dgm:pt>
    <dgm:pt modelId="{67196CF1-5DF1-48CE-A451-A9189483857B}" type="pres">
      <dgm:prSet presAssocID="{E545AC0D-3DD3-4E57-9A5E-7846796AB95C}" presName="sibTrans" presStyleCnt="0"/>
      <dgm:spPr/>
    </dgm:pt>
    <dgm:pt modelId="{F71B2805-D771-4295-B290-BFB25ED338D6}" type="pres">
      <dgm:prSet presAssocID="{B9948DAE-9B50-430F-B908-9C2FBB640032}" presName="compositeNode" presStyleCnt="0">
        <dgm:presLayoutVars>
          <dgm:bulletEnabled val="1"/>
        </dgm:presLayoutVars>
      </dgm:prSet>
      <dgm:spPr/>
    </dgm:pt>
    <dgm:pt modelId="{653A1162-68F0-4C2E-8865-9227CA45D28E}" type="pres">
      <dgm:prSet presAssocID="{B9948DAE-9B50-430F-B908-9C2FBB640032}" presName="bgRect" presStyleLbl="node1" presStyleIdx="2" presStyleCnt="3"/>
      <dgm:spPr/>
    </dgm:pt>
    <dgm:pt modelId="{DA2DED82-9A22-4788-9B0B-618B91747504}" type="pres">
      <dgm:prSet presAssocID="{B9948DAE-9B50-430F-B908-9C2FBB640032}" presName="parentNode" presStyleLbl="node1" presStyleIdx="2" presStyleCnt="3">
        <dgm:presLayoutVars>
          <dgm:chMax val="0"/>
          <dgm:bulletEnabled val="1"/>
        </dgm:presLayoutVars>
      </dgm:prSet>
      <dgm:spPr/>
    </dgm:pt>
    <dgm:pt modelId="{0BC919EC-7DB6-4F2B-A1AF-88CF70A70DB7}" type="pres">
      <dgm:prSet presAssocID="{B9948DAE-9B50-430F-B908-9C2FBB640032}" presName="childNode" presStyleLbl="node1" presStyleIdx="2" presStyleCnt="3">
        <dgm:presLayoutVars>
          <dgm:bulletEnabled val="1"/>
        </dgm:presLayoutVars>
      </dgm:prSet>
      <dgm:spPr/>
    </dgm:pt>
  </dgm:ptLst>
  <dgm:cxnLst>
    <dgm:cxn modelId="{4A3AFF0B-4293-4DC8-90B9-D12E8DDEDF10}" type="presOf" srcId="{EFB61076-B0D1-459D-A0E5-622092C514FA}" destId="{F20B95B6-DE35-437E-A8AD-C5D4A744FEE0}" srcOrd="1" destOrd="0" presId="urn:microsoft.com/office/officeart/2005/8/layout/hProcess7"/>
    <dgm:cxn modelId="{BCFD120C-2387-47C8-87E0-922E31A2DCEA}" srcId="{67BBDBF7-DD42-45FC-A691-F7C42BCEBB71}" destId="{40752343-22EB-4F09-A811-7153F5AF5E50}" srcOrd="0" destOrd="0" parTransId="{CC01D2A2-13CA-45F2-AC29-C1AABE5FD33E}" sibTransId="{3CB245CE-C9EF-4F64-B907-C9330C159429}"/>
    <dgm:cxn modelId="{DE7E0825-E3F4-48EF-828C-BEDE41CFC7CA}" type="presOf" srcId="{B9948DAE-9B50-430F-B908-9C2FBB640032}" destId="{653A1162-68F0-4C2E-8865-9227CA45D28E}" srcOrd="0" destOrd="0" presId="urn:microsoft.com/office/officeart/2005/8/layout/hProcess7"/>
    <dgm:cxn modelId="{48F96C2B-736E-4616-B614-FA06AB288A5A}" type="presOf" srcId="{7B80A7A5-8497-4A7A-A89D-DC8EBE17425D}" destId="{0BC919EC-7DB6-4F2B-A1AF-88CF70A70DB7}" srcOrd="0" destOrd="0" presId="urn:microsoft.com/office/officeart/2005/8/layout/hProcess7"/>
    <dgm:cxn modelId="{6DC63942-5288-4A86-92E5-904D1E65A5B9}" type="presOf" srcId="{EFB61076-B0D1-459D-A0E5-622092C514FA}" destId="{DBD6F52C-DCF0-40FA-863B-DDD5735351F3}" srcOrd="0" destOrd="0" presId="urn:microsoft.com/office/officeart/2005/8/layout/hProcess7"/>
    <dgm:cxn modelId="{56F36C54-0DF1-4AAB-85EA-1D06AF4008D7}" srcId="{67BBDBF7-DD42-45FC-A691-F7C42BCEBB71}" destId="{EFB61076-B0D1-459D-A0E5-622092C514FA}" srcOrd="1" destOrd="0" parTransId="{598C1111-C9EE-446E-895D-7C89FE93A628}" sibTransId="{E545AC0D-3DD3-4E57-9A5E-7846796AB95C}"/>
    <dgm:cxn modelId="{8F59E554-3A72-452C-B717-F0154A4DFA02}" type="presOf" srcId="{9D9F21EF-9B60-4AD0-A670-E00BECF426F2}" destId="{BC46E0DA-CD5D-4178-B285-D09658327FB1}" srcOrd="0" destOrd="0" presId="urn:microsoft.com/office/officeart/2005/8/layout/hProcess7"/>
    <dgm:cxn modelId="{A77D337B-389C-4426-87EC-DB26486AE569}" srcId="{67BBDBF7-DD42-45FC-A691-F7C42BCEBB71}" destId="{B9948DAE-9B50-430F-B908-9C2FBB640032}" srcOrd="2" destOrd="0" parTransId="{62EF6CFD-C24A-4B81-B1FF-F00248419261}" sibTransId="{79E6040E-6BD6-4F65-B84C-BC076013EA50}"/>
    <dgm:cxn modelId="{4B15BE7B-9C6D-4BD9-813C-449611CC6321}" type="presOf" srcId="{B9948DAE-9B50-430F-B908-9C2FBB640032}" destId="{DA2DED82-9A22-4788-9B0B-618B91747504}" srcOrd="1" destOrd="0" presId="urn:microsoft.com/office/officeart/2005/8/layout/hProcess7"/>
    <dgm:cxn modelId="{DDAB4891-232B-4E11-A10E-A760D22E0B70}" type="presOf" srcId="{40752343-22EB-4F09-A811-7153F5AF5E50}" destId="{F3AEABBA-2E87-459B-AD0B-CA75A1CD69C9}" srcOrd="1" destOrd="0" presId="urn:microsoft.com/office/officeart/2005/8/layout/hProcess7"/>
    <dgm:cxn modelId="{7C2F1D9D-AB62-4ADA-9339-C35831F4FCDE}" srcId="{B9948DAE-9B50-430F-B908-9C2FBB640032}" destId="{7B80A7A5-8497-4A7A-A89D-DC8EBE17425D}" srcOrd="0" destOrd="0" parTransId="{3EFE3951-8E6C-4B62-AA81-1239530B6E1A}" sibTransId="{D32B1E21-D60C-46B7-8DE9-52D4A4C6BB97}"/>
    <dgm:cxn modelId="{C39D07A9-58AC-425D-A08B-C48E6279FAF5}" srcId="{40752343-22EB-4F09-A811-7153F5AF5E50}" destId="{0E8F89CF-A37C-43F0-933F-C645E1C1DF61}" srcOrd="0" destOrd="0" parTransId="{1DD6D011-B9FB-4537-8D5B-E2224FBC3DAC}" sibTransId="{36101C1A-A110-4406-8BD2-1B4F4E00A7B4}"/>
    <dgm:cxn modelId="{396BFFB3-0364-43F1-9C60-56CAC0198D40}" type="presOf" srcId="{40752343-22EB-4F09-A811-7153F5AF5E50}" destId="{2FA0D809-278A-4795-A8E9-B45324F693D1}" srcOrd="0" destOrd="0" presId="urn:microsoft.com/office/officeart/2005/8/layout/hProcess7"/>
    <dgm:cxn modelId="{EFD8FFFC-9C80-4FD2-8FF5-2FFCAE2C8FD0}" type="presOf" srcId="{67BBDBF7-DD42-45FC-A691-F7C42BCEBB71}" destId="{3726F893-4B9C-4E3A-BDD5-213DD074A3F1}" srcOrd="0" destOrd="0" presId="urn:microsoft.com/office/officeart/2005/8/layout/hProcess7"/>
    <dgm:cxn modelId="{5DA473FF-53F5-435F-9415-808BB6039EF7}" type="presOf" srcId="{0E8F89CF-A37C-43F0-933F-C645E1C1DF61}" destId="{02933E8B-7621-4857-AFC7-0D3C99032734}" srcOrd="0" destOrd="0" presId="urn:microsoft.com/office/officeart/2005/8/layout/hProcess7"/>
    <dgm:cxn modelId="{7FC8F1FF-9119-4431-AAA6-A9AC0BEF91A4}" srcId="{EFB61076-B0D1-459D-A0E5-622092C514FA}" destId="{9D9F21EF-9B60-4AD0-A670-E00BECF426F2}" srcOrd="0" destOrd="0" parTransId="{7D878538-567A-4851-AB25-8CDDBB53346C}" sibTransId="{E2ECA0C8-1560-4BED-B1C7-716C1167B4E1}"/>
    <dgm:cxn modelId="{6012CF9D-BDC7-42C0-AC81-D4A92B67A72C}" type="presParOf" srcId="{3726F893-4B9C-4E3A-BDD5-213DD074A3F1}" destId="{8D38B319-F2C0-4C30-BE1A-EB570B6F46B8}" srcOrd="0" destOrd="0" presId="urn:microsoft.com/office/officeart/2005/8/layout/hProcess7"/>
    <dgm:cxn modelId="{C161DF4D-C599-4C09-9C7B-DB931B98786C}" type="presParOf" srcId="{8D38B319-F2C0-4C30-BE1A-EB570B6F46B8}" destId="{2FA0D809-278A-4795-A8E9-B45324F693D1}" srcOrd="0" destOrd="0" presId="urn:microsoft.com/office/officeart/2005/8/layout/hProcess7"/>
    <dgm:cxn modelId="{5A42FCEB-51AD-4091-AD99-60BAAF40D2DE}" type="presParOf" srcId="{8D38B319-F2C0-4C30-BE1A-EB570B6F46B8}" destId="{F3AEABBA-2E87-459B-AD0B-CA75A1CD69C9}" srcOrd="1" destOrd="0" presId="urn:microsoft.com/office/officeart/2005/8/layout/hProcess7"/>
    <dgm:cxn modelId="{192666BB-115F-49A1-BCC3-407E8DCC36AB}" type="presParOf" srcId="{8D38B319-F2C0-4C30-BE1A-EB570B6F46B8}" destId="{02933E8B-7621-4857-AFC7-0D3C99032734}" srcOrd="2" destOrd="0" presId="urn:microsoft.com/office/officeart/2005/8/layout/hProcess7"/>
    <dgm:cxn modelId="{73170B8D-63D5-4C0C-AC3C-7B797AB079A7}" type="presParOf" srcId="{3726F893-4B9C-4E3A-BDD5-213DD074A3F1}" destId="{B33DB1F2-1281-4A08-9F34-46F8330E33C1}" srcOrd="1" destOrd="0" presId="urn:microsoft.com/office/officeart/2005/8/layout/hProcess7"/>
    <dgm:cxn modelId="{C0F1546B-993D-42A3-AFC1-BED51DF11D96}" type="presParOf" srcId="{3726F893-4B9C-4E3A-BDD5-213DD074A3F1}" destId="{2538ABFC-3495-4B0C-997F-FA4145B02EA4}" srcOrd="2" destOrd="0" presId="urn:microsoft.com/office/officeart/2005/8/layout/hProcess7"/>
    <dgm:cxn modelId="{DEE44D26-FC37-4E89-A390-0F3E4D1FCECE}" type="presParOf" srcId="{2538ABFC-3495-4B0C-997F-FA4145B02EA4}" destId="{3B39294A-DA46-4200-80EC-AB8CBADCDB10}" srcOrd="0" destOrd="0" presId="urn:microsoft.com/office/officeart/2005/8/layout/hProcess7"/>
    <dgm:cxn modelId="{340141CD-FF72-4DF4-A322-C53DCC36AF35}" type="presParOf" srcId="{2538ABFC-3495-4B0C-997F-FA4145B02EA4}" destId="{1E1D9B25-7724-4EA0-952F-7C2A11656491}" srcOrd="1" destOrd="0" presId="urn:microsoft.com/office/officeart/2005/8/layout/hProcess7"/>
    <dgm:cxn modelId="{41202AFB-AF38-406E-9A42-18C2D4A26043}" type="presParOf" srcId="{2538ABFC-3495-4B0C-997F-FA4145B02EA4}" destId="{1E81A14A-C14B-48A7-9033-C39F65849D4E}" srcOrd="2" destOrd="0" presId="urn:microsoft.com/office/officeart/2005/8/layout/hProcess7"/>
    <dgm:cxn modelId="{AE1A9AD8-4297-40E1-9E39-1E811841CD8F}" type="presParOf" srcId="{3726F893-4B9C-4E3A-BDD5-213DD074A3F1}" destId="{A0FECC99-01A4-493C-8AEC-178ADC57F469}" srcOrd="3" destOrd="0" presId="urn:microsoft.com/office/officeart/2005/8/layout/hProcess7"/>
    <dgm:cxn modelId="{67EF141C-77E6-4ABF-B764-F28641BD73BC}" type="presParOf" srcId="{3726F893-4B9C-4E3A-BDD5-213DD074A3F1}" destId="{64E7FE5C-0CD1-4665-BE35-D461CEABBB6B}" srcOrd="4" destOrd="0" presId="urn:microsoft.com/office/officeart/2005/8/layout/hProcess7"/>
    <dgm:cxn modelId="{D096EFB6-B121-4A75-B9F3-939EA8453F33}" type="presParOf" srcId="{64E7FE5C-0CD1-4665-BE35-D461CEABBB6B}" destId="{DBD6F52C-DCF0-40FA-863B-DDD5735351F3}" srcOrd="0" destOrd="0" presId="urn:microsoft.com/office/officeart/2005/8/layout/hProcess7"/>
    <dgm:cxn modelId="{E083BF65-67BB-4F29-A5CF-D4D8C03196B5}" type="presParOf" srcId="{64E7FE5C-0CD1-4665-BE35-D461CEABBB6B}" destId="{F20B95B6-DE35-437E-A8AD-C5D4A744FEE0}" srcOrd="1" destOrd="0" presId="urn:microsoft.com/office/officeart/2005/8/layout/hProcess7"/>
    <dgm:cxn modelId="{86ACACC9-04B0-4C90-A89A-FC519BE604FF}" type="presParOf" srcId="{64E7FE5C-0CD1-4665-BE35-D461CEABBB6B}" destId="{BC46E0DA-CD5D-4178-B285-D09658327FB1}" srcOrd="2" destOrd="0" presId="urn:microsoft.com/office/officeart/2005/8/layout/hProcess7"/>
    <dgm:cxn modelId="{5EB850F2-E2E0-43D6-B5B2-7135F616E534}" type="presParOf" srcId="{3726F893-4B9C-4E3A-BDD5-213DD074A3F1}" destId="{B7205D99-2417-4F4A-973D-D7D9A9B9F0E0}" srcOrd="5" destOrd="0" presId="urn:microsoft.com/office/officeart/2005/8/layout/hProcess7"/>
    <dgm:cxn modelId="{43BB01A8-CFE0-4C54-B0E1-35486985CB8C}" type="presParOf" srcId="{3726F893-4B9C-4E3A-BDD5-213DD074A3F1}" destId="{7D56AD44-EB93-418A-B221-ECFC1283DE70}" srcOrd="6" destOrd="0" presId="urn:microsoft.com/office/officeart/2005/8/layout/hProcess7"/>
    <dgm:cxn modelId="{B0EBF4A4-8A15-4530-9A9C-D6CE91B181D8}" type="presParOf" srcId="{7D56AD44-EB93-418A-B221-ECFC1283DE70}" destId="{A4DD85B0-63B5-4A85-81DE-F7ADF69E2FFF}" srcOrd="0" destOrd="0" presId="urn:microsoft.com/office/officeart/2005/8/layout/hProcess7"/>
    <dgm:cxn modelId="{20FD80DB-41AF-4799-A162-25AC7A3B0C2E}" type="presParOf" srcId="{7D56AD44-EB93-418A-B221-ECFC1283DE70}" destId="{02D66121-642E-4D81-A8AE-369AA78D70B8}" srcOrd="1" destOrd="0" presId="urn:microsoft.com/office/officeart/2005/8/layout/hProcess7"/>
    <dgm:cxn modelId="{8C6810A6-D2EA-43D8-A644-597E03F3A13F}" type="presParOf" srcId="{7D56AD44-EB93-418A-B221-ECFC1283DE70}" destId="{F4A9A07B-B11A-417B-A6E4-7D2485F116B5}" srcOrd="2" destOrd="0" presId="urn:microsoft.com/office/officeart/2005/8/layout/hProcess7"/>
    <dgm:cxn modelId="{B4ACDD72-9CB7-443A-803A-487AFFCB8381}" type="presParOf" srcId="{3726F893-4B9C-4E3A-BDD5-213DD074A3F1}" destId="{67196CF1-5DF1-48CE-A451-A9189483857B}" srcOrd="7" destOrd="0" presId="urn:microsoft.com/office/officeart/2005/8/layout/hProcess7"/>
    <dgm:cxn modelId="{756DB6E8-C0DD-421E-849F-EF8593BDDA39}" type="presParOf" srcId="{3726F893-4B9C-4E3A-BDD5-213DD074A3F1}" destId="{F71B2805-D771-4295-B290-BFB25ED338D6}" srcOrd="8" destOrd="0" presId="urn:microsoft.com/office/officeart/2005/8/layout/hProcess7"/>
    <dgm:cxn modelId="{0E69C489-E5A8-427D-AFD3-E09C5C92C81B}" type="presParOf" srcId="{F71B2805-D771-4295-B290-BFB25ED338D6}" destId="{653A1162-68F0-4C2E-8865-9227CA45D28E}" srcOrd="0" destOrd="0" presId="urn:microsoft.com/office/officeart/2005/8/layout/hProcess7"/>
    <dgm:cxn modelId="{6BB6E520-F631-4731-93A2-0B76477688CC}" type="presParOf" srcId="{F71B2805-D771-4295-B290-BFB25ED338D6}" destId="{DA2DED82-9A22-4788-9B0B-618B91747504}" srcOrd="1" destOrd="0" presId="urn:microsoft.com/office/officeart/2005/8/layout/hProcess7"/>
    <dgm:cxn modelId="{B826572A-2963-4216-85BE-E365C4EEFA10}" type="presParOf" srcId="{F71B2805-D771-4295-B290-BFB25ED338D6}" destId="{0BC919EC-7DB6-4F2B-A1AF-88CF70A70DB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0B3BB-4E0F-4150-A08E-D553EC7287CF}">
      <dsp:nvSpPr>
        <dsp:cNvPr id="0" name=""/>
        <dsp:cNvSpPr/>
      </dsp:nvSpPr>
      <dsp:spPr>
        <a:xfrm>
          <a:off x="2473523" y="1611147"/>
          <a:ext cx="1148953" cy="114895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Constitutional principles</a:t>
          </a:r>
        </a:p>
      </dsp:txBody>
      <dsp:txXfrm>
        <a:off x="2641783" y="1779407"/>
        <a:ext cx="812433" cy="812433"/>
      </dsp:txXfrm>
    </dsp:sp>
    <dsp:sp modelId="{351D8EAB-C297-4253-B074-2FBBDCBCEE21}">
      <dsp:nvSpPr>
        <dsp:cNvPr id="0" name=""/>
        <dsp:cNvSpPr/>
      </dsp:nvSpPr>
      <dsp:spPr>
        <a:xfrm rot="16200000">
          <a:off x="2926148" y="1192813"/>
          <a:ext cx="243703" cy="390644"/>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62704" y="1307498"/>
        <a:ext cx="170592" cy="234386"/>
      </dsp:txXfrm>
    </dsp:sp>
    <dsp:sp modelId="{777BD6B8-08B7-49D6-B46E-6F592CBB1FCE}">
      <dsp:nvSpPr>
        <dsp:cNvPr id="0" name=""/>
        <dsp:cNvSpPr/>
      </dsp:nvSpPr>
      <dsp:spPr>
        <a:xfrm>
          <a:off x="2473523" y="2376"/>
          <a:ext cx="1148953" cy="1148953"/>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Fair </a:t>
          </a:r>
        </a:p>
      </dsp:txBody>
      <dsp:txXfrm>
        <a:off x="2641783" y="170636"/>
        <a:ext cx="812433" cy="812433"/>
      </dsp:txXfrm>
    </dsp:sp>
    <dsp:sp modelId="{0A518354-EA52-4A5B-A279-596CF2EDA293}">
      <dsp:nvSpPr>
        <dsp:cNvPr id="0" name=""/>
        <dsp:cNvSpPr/>
      </dsp:nvSpPr>
      <dsp:spPr>
        <a:xfrm rot="20520000">
          <a:off x="3684604" y="1743864"/>
          <a:ext cx="243703" cy="390644"/>
        </a:xfrm>
        <a:prstGeom prst="rightArrow">
          <a:avLst>
            <a:gd name="adj1" fmla="val 60000"/>
            <a:gd name="adj2" fmla="val 50000"/>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686393" y="1833289"/>
        <a:ext cx="170592" cy="234386"/>
      </dsp:txXfrm>
    </dsp:sp>
    <dsp:sp modelId="{7B01C3CE-B5E4-495D-BC6E-205A951F2FA4}">
      <dsp:nvSpPr>
        <dsp:cNvPr id="0" name=""/>
        <dsp:cNvSpPr/>
      </dsp:nvSpPr>
      <dsp:spPr>
        <a:xfrm>
          <a:off x="4003555" y="1114009"/>
          <a:ext cx="1148953" cy="1148953"/>
        </a:xfrm>
        <a:prstGeom prst="ellipse">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Equitable</a:t>
          </a:r>
        </a:p>
      </dsp:txBody>
      <dsp:txXfrm>
        <a:off x="4171815" y="1282269"/>
        <a:ext cx="812433" cy="812433"/>
      </dsp:txXfrm>
    </dsp:sp>
    <dsp:sp modelId="{616CA7E1-4733-47FA-9318-DDDB2F57C9DE}">
      <dsp:nvSpPr>
        <dsp:cNvPr id="0" name=""/>
        <dsp:cNvSpPr/>
      </dsp:nvSpPr>
      <dsp:spPr>
        <a:xfrm rot="3240000">
          <a:off x="3394900" y="2635483"/>
          <a:ext cx="243703" cy="390644"/>
        </a:xfrm>
        <a:prstGeom prst="rightArrow">
          <a:avLst>
            <a:gd name="adj1" fmla="val 60000"/>
            <a:gd name="adj2" fmla="val 50000"/>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409969" y="2684038"/>
        <a:ext cx="170592" cy="234386"/>
      </dsp:txXfrm>
    </dsp:sp>
    <dsp:sp modelId="{C3ED4329-38AC-409C-8FE7-369C2AE2B227}">
      <dsp:nvSpPr>
        <dsp:cNvPr id="0" name=""/>
        <dsp:cNvSpPr/>
      </dsp:nvSpPr>
      <dsp:spPr>
        <a:xfrm>
          <a:off x="3419135" y="2912670"/>
          <a:ext cx="1148953" cy="1148953"/>
        </a:xfrm>
        <a:prstGeom prst="ellipse">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Transparent</a:t>
          </a:r>
        </a:p>
      </dsp:txBody>
      <dsp:txXfrm>
        <a:off x="3587395" y="3080930"/>
        <a:ext cx="812433" cy="812433"/>
      </dsp:txXfrm>
    </dsp:sp>
    <dsp:sp modelId="{1D69BD99-9FFC-4B3C-B443-071AD636ABA5}">
      <dsp:nvSpPr>
        <dsp:cNvPr id="0" name=""/>
        <dsp:cNvSpPr/>
      </dsp:nvSpPr>
      <dsp:spPr>
        <a:xfrm rot="7560000">
          <a:off x="2457396" y="2635483"/>
          <a:ext cx="243703" cy="390644"/>
        </a:xfrm>
        <a:prstGeom prst="rightArrow">
          <a:avLst>
            <a:gd name="adj1" fmla="val 60000"/>
            <a:gd name="adj2" fmla="val 50000"/>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515438" y="2684038"/>
        <a:ext cx="170592" cy="234386"/>
      </dsp:txXfrm>
    </dsp:sp>
    <dsp:sp modelId="{497B83E1-DCA7-4CF3-A3FE-C4D6D173FADC}">
      <dsp:nvSpPr>
        <dsp:cNvPr id="0" name=""/>
        <dsp:cNvSpPr/>
      </dsp:nvSpPr>
      <dsp:spPr>
        <a:xfrm>
          <a:off x="1527911" y="2912670"/>
          <a:ext cx="1148953" cy="1148953"/>
        </a:xfrm>
        <a:prstGeom prst="ellipse">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Competitive</a:t>
          </a:r>
        </a:p>
      </dsp:txBody>
      <dsp:txXfrm>
        <a:off x="1696171" y="3080930"/>
        <a:ext cx="812433" cy="812433"/>
      </dsp:txXfrm>
    </dsp:sp>
    <dsp:sp modelId="{3A7B6A77-A80B-4313-85E4-52C74AF9AB92}">
      <dsp:nvSpPr>
        <dsp:cNvPr id="0" name=""/>
        <dsp:cNvSpPr/>
      </dsp:nvSpPr>
      <dsp:spPr>
        <a:xfrm rot="11880000">
          <a:off x="2167692" y="1743864"/>
          <a:ext cx="243703" cy="390644"/>
        </a:xfrm>
        <a:prstGeom prst="rightArrow">
          <a:avLst>
            <a:gd name="adj1" fmla="val 60000"/>
            <a:gd name="adj2" fmla="val 50000"/>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239014" y="1833289"/>
        <a:ext cx="170592" cy="234386"/>
      </dsp:txXfrm>
    </dsp:sp>
    <dsp:sp modelId="{DEA19C86-A5BE-4EC4-9212-210D945DDDCE}">
      <dsp:nvSpPr>
        <dsp:cNvPr id="0" name=""/>
        <dsp:cNvSpPr/>
      </dsp:nvSpPr>
      <dsp:spPr>
        <a:xfrm>
          <a:off x="943491" y="1114009"/>
          <a:ext cx="1148953" cy="1148953"/>
        </a:xfrm>
        <a:prstGeom prst="ellipse">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Cost-effective</a:t>
          </a:r>
        </a:p>
      </dsp:txBody>
      <dsp:txXfrm>
        <a:off x="1111751" y="1282269"/>
        <a:ext cx="812433" cy="81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884A8-3747-41A5-A8BE-FBDE61DD10BE}">
      <dsp:nvSpPr>
        <dsp:cNvPr id="0" name=""/>
        <dsp:cNvSpPr/>
      </dsp:nvSpPr>
      <dsp:spPr>
        <a:xfrm rot="5400000">
          <a:off x="1716141" y="759562"/>
          <a:ext cx="661241" cy="752800"/>
        </a:xfrm>
        <a:prstGeom prst="bentUpArrow">
          <a:avLst>
            <a:gd name="adj1" fmla="val 32840"/>
            <a:gd name="adj2" fmla="val 25000"/>
            <a:gd name="adj3" fmla="val 35780"/>
          </a:avLst>
        </a:prstGeom>
        <a:gradFill rotWithShape="0">
          <a:gsLst>
            <a:gs pos="0">
              <a:schemeClr val="accent3">
                <a:tint val="50000"/>
                <a:hueOff val="0"/>
                <a:satOff val="0"/>
                <a:lumOff val="0"/>
                <a:alphaOff val="0"/>
                <a:tint val="100000"/>
                <a:shade val="100000"/>
                <a:satMod val="130000"/>
              </a:schemeClr>
            </a:gs>
            <a:gs pos="100000">
              <a:schemeClr val="accent3">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8474D5D-20D3-4565-AC76-CFEC0D710277}">
      <dsp:nvSpPr>
        <dsp:cNvPr id="0" name=""/>
        <dsp:cNvSpPr/>
      </dsp:nvSpPr>
      <dsp:spPr>
        <a:xfrm>
          <a:off x="1540952" y="26562"/>
          <a:ext cx="1113142" cy="779163"/>
        </a:xfrm>
        <a:prstGeom prst="roundRect">
          <a:avLst>
            <a:gd name="adj" fmla="val 166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Pre-Compliance</a:t>
          </a:r>
        </a:p>
      </dsp:txBody>
      <dsp:txXfrm>
        <a:off x="1578994" y="64604"/>
        <a:ext cx="1037058" cy="703079"/>
      </dsp:txXfrm>
    </dsp:sp>
    <dsp:sp modelId="{760068F8-BC78-454A-BBA7-891551168D0E}">
      <dsp:nvSpPr>
        <dsp:cNvPr id="0" name=""/>
        <dsp:cNvSpPr/>
      </dsp:nvSpPr>
      <dsp:spPr>
        <a:xfrm>
          <a:off x="2654094" y="100873"/>
          <a:ext cx="809593" cy="629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Stage one </a:t>
          </a:r>
        </a:p>
      </dsp:txBody>
      <dsp:txXfrm>
        <a:off x="2654094" y="100873"/>
        <a:ext cx="809593" cy="629754"/>
      </dsp:txXfrm>
    </dsp:sp>
    <dsp:sp modelId="{F75CAD63-879B-4AD4-9DCB-DB11D840D785}">
      <dsp:nvSpPr>
        <dsp:cNvPr id="0" name=""/>
        <dsp:cNvSpPr/>
      </dsp:nvSpPr>
      <dsp:spPr>
        <a:xfrm rot="5400000">
          <a:off x="2639054" y="1691091"/>
          <a:ext cx="661241" cy="752800"/>
        </a:xfrm>
        <a:prstGeom prst="bentUpArrow">
          <a:avLst>
            <a:gd name="adj1" fmla="val 32840"/>
            <a:gd name="adj2" fmla="val 25000"/>
            <a:gd name="adj3" fmla="val 35780"/>
          </a:avLst>
        </a:prstGeom>
        <a:gradFill rotWithShape="0">
          <a:gsLst>
            <a:gs pos="0">
              <a:schemeClr val="accent3">
                <a:tint val="50000"/>
                <a:hueOff val="6554498"/>
                <a:satOff val="-6660"/>
                <a:lumOff val="4031"/>
                <a:alphaOff val="0"/>
                <a:tint val="100000"/>
                <a:shade val="100000"/>
                <a:satMod val="130000"/>
              </a:schemeClr>
            </a:gs>
            <a:gs pos="100000">
              <a:schemeClr val="accent3">
                <a:tint val="50000"/>
                <a:hueOff val="6554498"/>
                <a:satOff val="-6660"/>
                <a:lumOff val="403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CEF323F-BBF6-4EAE-A5BB-21A39005AFDE}">
      <dsp:nvSpPr>
        <dsp:cNvPr id="0" name=""/>
        <dsp:cNvSpPr/>
      </dsp:nvSpPr>
      <dsp:spPr>
        <a:xfrm>
          <a:off x="2463865" y="901820"/>
          <a:ext cx="1113142" cy="779163"/>
        </a:xfrm>
        <a:prstGeom prst="roundRect">
          <a:avLst>
            <a:gd name="adj" fmla="val 16670"/>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Functional Evaluation</a:t>
          </a:r>
        </a:p>
      </dsp:txBody>
      <dsp:txXfrm>
        <a:off x="2501907" y="939862"/>
        <a:ext cx="1037058" cy="703079"/>
      </dsp:txXfrm>
    </dsp:sp>
    <dsp:sp modelId="{62F848A4-7564-4434-95DB-5460C21C229A}">
      <dsp:nvSpPr>
        <dsp:cNvPr id="0" name=""/>
        <dsp:cNvSpPr/>
      </dsp:nvSpPr>
      <dsp:spPr>
        <a:xfrm>
          <a:off x="3577007" y="976131"/>
          <a:ext cx="809593" cy="629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Stage two</a:t>
          </a:r>
        </a:p>
        <a:p>
          <a:pPr marL="57150" lvl="1" indent="-57150" algn="l" defTabSz="488950">
            <a:lnSpc>
              <a:spcPct val="90000"/>
            </a:lnSpc>
            <a:spcBef>
              <a:spcPct val="0"/>
            </a:spcBef>
            <a:spcAft>
              <a:spcPct val="15000"/>
            </a:spcAft>
            <a:buChar char="•"/>
          </a:pPr>
          <a:r>
            <a:rPr lang="en-US" sz="1100" kern="1200" dirty="0"/>
            <a:t>Minimum cut-off</a:t>
          </a:r>
        </a:p>
        <a:p>
          <a:pPr marL="57150" lvl="1" indent="-57150" algn="l" defTabSz="488950">
            <a:lnSpc>
              <a:spcPct val="90000"/>
            </a:lnSpc>
            <a:spcBef>
              <a:spcPct val="0"/>
            </a:spcBef>
            <a:spcAft>
              <a:spcPct val="15000"/>
            </a:spcAft>
            <a:buChar char="•"/>
          </a:pPr>
          <a:r>
            <a:rPr lang="en-US" sz="1100" kern="1200" dirty="0"/>
            <a:t>70 points</a:t>
          </a:r>
        </a:p>
        <a:p>
          <a:pPr marL="57150" lvl="1" indent="-57150" algn="l" defTabSz="488950">
            <a:lnSpc>
              <a:spcPct val="90000"/>
            </a:lnSpc>
            <a:spcBef>
              <a:spcPct val="0"/>
            </a:spcBef>
            <a:spcAft>
              <a:spcPct val="15000"/>
            </a:spcAft>
            <a:buChar char="•"/>
          </a:pPr>
          <a:endParaRPr lang="en-US" sz="1100" kern="1200" dirty="0"/>
        </a:p>
      </dsp:txBody>
      <dsp:txXfrm>
        <a:off x="3577007" y="976131"/>
        <a:ext cx="809593" cy="629754"/>
      </dsp:txXfrm>
    </dsp:sp>
    <dsp:sp modelId="{CF2C0586-1EBC-414A-BAF6-CF69921AD857}">
      <dsp:nvSpPr>
        <dsp:cNvPr id="0" name=""/>
        <dsp:cNvSpPr/>
      </dsp:nvSpPr>
      <dsp:spPr>
        <a:xfrm rot="5400000">
          <a:off x="4173264" y="2625392"/>
          <a:ext cx="661241" cy="458003"/>
        </a:xfrm>
        <a:prstGeom prst="bentUpArrow">
          <a:avLst>
            <a:gd name="adj1" fmla="val 32840"/>
            <a:gd name="adj2" fmla="val 25000"/>
            <a:gd name="adj3" fmla="val 35780"/>
          </a:avLst>
        </a:prstGeom>
        <a:gradFill rotWithShape="0">
          <a:gsLst>
            <a:gs pos="0">
              <a:schemeClr val="accent3">
                <a:tint val="50000"/>
                <a:hueOff val="13108997"/>
                <a:satOff val="-13320"/>
                <a:lumOff val="8062"/>
                <a:alphaOff val="0"/>
                <a:tint val="100000"/>
                <a:shade val="100000"/>
                <a:satMod val="130000"/>
              </a:schemeClr>
            </a:gs>
            <a:gs pos="100000">
              <a:schemeClr val="accent3">
                <a:tint val="50000"/>
                <a:hueOff val="13108997"/>
                <a:satOff val="-13320"/>
                <a:lumOff val="806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DD77D48-7395-487F-A1CB-E0F7CE191917}">
      <dsp:nvSpPr>
        <dsp:cNvPr id="0" name=""/>
        <dsp:cNvSpPr/>
      </dsp:nvSpPr>
      <dsp:spPr>
        <a:xfrm>
          <a:off x="3346594" y="1728099"/>
          <a:ext cx="1113142" cy="779163"/>
        </a:xfrm>
        <a:prstGeom prst="roundRect">
          <a:avLst>
            <a:gd name="adj" fmla="val 16670"/>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PPPFA 80/20</a:t>
          </a:r>
        </a:p>
      </dsp:txBody>
      <dsp:txXfrm>
        <a:off x="3384636" y="1766141"/>
        <a:ext cx="1037058" cy="703079"/>
      </dsp:txXfrm>
    </dsp:sp>
    <dsp:sp modelId="{63A3B08F-4294-46AE-A598-1CD09BDE7DA6}">
      <dsp:nvSpPr>
        <dsp:cNvPr id="0" name=""/>
        <dsp:cNvSpPr/>
      </dsp:nvSpPr>
      <dsp:spPr>
        <a:xfrm>
          <a:off x="4499921" y="1851388"/>
          <a:ext cx="809593" cy="629754"/>
        </a:xfrm>
        <a:prstGeom prst="rect">
          <a:avLst/>
        </a:prstGeom>
        <a:noFill/>
        <a:ln>
          <a:noFill/>
        </a:ln>
        <a:effectLst/>
      </dsp:spPr>
      <dsp:style>
        <a:lnRef idx="0">
          <a:scrgbClr r="0" g="0" b="0"/>
        </a:lnRef>
        <a:fillRef idx="0">
          <a:scrgbClr r="0" g="0" b="0"/>
        </a:fillRef>
        <a:effectRef idx="0">
          <a:scrgbClr r="0" g="0" b="0"/>
        </a:effectRef>
        <a:fontRef idx="minor"/>
      </dsp:style>
    </dsp:sp>
    <dsp:sp modelId="{1E770642-BE8A-4F92-95AC-F4564CF3F3F9}">
      <dsp:nvSpPr>
        <dsp:cNvPr id="0" name=""/>
        <dsp:cNvSpPr/>
      </dsp:nvSpPr>
      <dsp:spPr>
        <a:xfrm rot="5400000" flipH="1">
          <a:off x="4146251" y="1127366"/>
          <a:ext cx="697279" cy="440019"/>
        </a:xfrm>
        <a:prstGeom prst="bentUpArrow">
          <a:avLst>
            <a:gd name="adj1" fmla="val 32840"/>
            <a:gd name="adj2" fmla="val 25000"/>
            <a:gd name="adj3" fmla="val 35780"/>
          </a:avLst>
        </a:prstGeom>
        <a:gradFill rotWithShape="0">
          <a:gsLst>
            <a:gs pos="0">
              <a:schemeClr val="accent3">
                <a:tint val="50000"/>
                <a:hueOff val="19663495"/>
                <a:satOff val="-19980"/>
                <a:lumOff val="12093"/>
                <a:alphaOff val="0"/>
                <a:tint val="100000"/>
                <a:shade val="100000"/>
                <a:satMod val="130000"/>
              </a:schemeClr>
            </a:gs>
            <a:gs pos="100000">
              <a:schemeClr val="accent3">
                <a:tint val="50000"/>
                <a:hueOff val="19663495"/>
                <a:satOff val="-19980"/>
                <a:lumOff val="1209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9E79756-F965-4E44-803A-7C8D6BF5E1D8}">
      <dsp:nvSpPr>
        <dsp:cNvPr id="0" name=""/>
        <dsp:cNvSpPr/>
      </dsp:nvSpPr>
      <dsp:spPr>
        <a:xfrm>
          <a:off x="4805329" y="667206"/>
          <a:ext cx="1113142" cy="779163"/>
        </a:xfrm>
        <a:prstGeom prst="roundRect">
          <a:avLst>
            <a:gd name="adj" fmla="val 16670"/>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Price</a:t>
          </a:r>
        </a:p>
        <a:p>
          <a:pPr marL="0" lvl="0" indent="0" algn="ctr" defTabSz="666750">
            <a:lnSpc>
              <a:spcPct val="90000"/>
            </a:lnSpc>
            <a:spcBef>
              <a:spcPct val="0"/>
            </a:spcBef>
            <a:spcAft>
              <a:spcPct val="35000"/>
            </a:spcAft>
            <a:buNone/>
          </a:pPr>
          <a:r>
            <a:rPr lang="en-US" sz="1500" kern="1200" dirty="0"/>
            <a:t>80</a:t>
          </a:r>
        </a:p>
      </dsp:txBody>
      <dsp:txXfrm>
        <a:off x="4843371" y="705248"/>
        <a:ext cx="1037058" cy="703079"/>
      </dsp:txXfrm>
    </dsp:sp>
    <dsp:sp modelId="{11C3DA4B-8068-419A-AEE4-8B124B8FE4DA}">
      <dsp:nvSpPr>
        <dsp:cNvPr id="0" name=""/>
        <dsp:cNvSpPr/>
      </dsp:nvSpPr>
      <dsp:spPr>
        <a:xfrm>
          <a:off x="5422834" y="2726646"/>
          <a:ext cx="809593" cy="629754"/>
        </a:xfrm>
        <a:prstGeom prst="rect">
          <a:avLst/>
        </a:prstGeom>
        <a:noFill/>
        <a:ln>
          <a:noFill/>
        </a:ln>
        <a:effectLst/>
      </dsp:spPr>
      <dsp:style>
        <a:lnRef idx="0">
          <a:scrgbClr r="0" g="0" b="0"/>
        </a:lnRef>
        <a:fillRef idx="0">
          <a:scrgbClr r="0" g="0" b="0"/>
        </a:fillRef>
        <a:effectRef idx="0">
          <a:scrgbClr r="0" g="0" b="0"/>
        </a:effectRef>
        <a:fontRef idx="minor"/>
      </dsp:style>
    </dsp:sp>
    <dsp:sp modelId="{64D3CB29-AC60-4734-ACD7-54614B5440E6}">
      <dsp:nvSpPr>
        <dsp:cNvPr id="0" name=""/>
        <dsp:cNvSpPr/>
      </dsp:nvSpPr>
      <dsp:spPr>
        <a:xfrm>
          <a:off x="4805325" y="2722690"/>
          <a:ext cx="1113142" cy="779163"/>
        </a:xfrm>
        <a:prstGeom prst="roundRect">
          <a:avLst>
            <a:gd name="adj" fmla="val 16670"/>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B-BBEE</a:t>
          </a:r>
        </a:p>
        <a:p>
          <a:pPr marL="0" lvl="0" indent="0" algn="ctr" defTabSz="666750">
            <a:lnSpc>
              <a:spcPct val="90000"/>
            </a:lnSpc>
            <a:spcBef>
              <a:spcPct val="0"/>
            </a:spcBef>
            <a:spcAft>
              <a:spcPct val="35000"/>
            </a:spcAft>
            <a:buNone/>
          </a:pPr>
          <a:r>
            <a:rPr lang="en-US" sz="1500" kern="1200" dirty="0"/>
            <a:t>20</a:t>
          </a:r>
        </a:p>
      </dsp:txBody>
      <dsp:txXfrm>
        <a:off x="4843367" y="2760732"/>
        <a:ext cx="1037058" cy="703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79B3D-F6F6-41F2-A223-5472F910A852}">
      <dsp:nvSpPr>
        <dsp:cNvPr id="0" name=""/>
        <dsp:cNvSpPr/>
      </dsp:nvSpPr>
      <dsp:spPr>
        <a:xfrm rot="5400000">
          <a:off x="-439435" y="439435"/>
          <a:ext cx="2929572" cy="2050700"/>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ZA" sz="1400" b="1" kern="1200" dirty="0">
              <a:latin typeface="Arial" pitchFamily="34" charset="0"/>
              <a:cs typeface="Arial" pitchFamily="34" charset="0"/>
            </a:rPr>
            <a:t>Stage 1: Pre-Compliance</a:t>
          </a:r>
          <a:endParaRPr lang="en-ZA" sz="1400" kern="1200" dirty="0">
            <a:latin typeface="Arial" pitchFamily="34" charset="0"/>
            <a:cs typeface="Arial" pitchFamily="34" charset="0"/>
          </a:endParaRPr>
        </a:p>
      </dsp:txBody>
      <dsp:txXfrm rot="-5400000">
        <a:off x="1" y="1025349"/>
        <a:ext cx="2050700" cy="878872"/>
      </dsp:txXfrm>
    </dsp:sp>
    <dsp:sp modelId="{00614CC3-100A-4E7F-B355-5C8972D35B96}">
      <dsp:nvSpPr>
        <dsp:cNvPr id="0" name=""/>
        <dsp:cNvSpPr/>
      </dsp:nvSpPr>
      <dsp:spPr>
        <a:xfrm rot="5400000">
          <a:off x="4325707" y="-1789182"/>
          <a:ext cx="1410837" cy="5960851"/>
        </a:xfrm>
        <a:prstGeom prst="round2SameRect">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latin typeface="Arial" pitchFamily="34" charset="0"/>
              <a:cs typeface="Arial" pitchFamily="34" charset="0"/>
            </a:rPr>
            <a:t>Each submission is checked for compliance. i.e. Does the submission contain the required documentation as outlined in section 32 page 64 &amp; 65 of the bid document? </a:t>
          </a:r>
        </a:p>
      </dsp:txBody>
      <dsp:txXfrm rot="-5400000">
        <a:off x="2050701" y="554695"/>
        <a:ext cx="5891980" cy="1273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DDD2C-8AE0-4A3D-AD7C-C078A318226B}">
      <dsp:nvSpPr>
        <dsp:cNvPr id="0" name=""/>
        <dsp:cNvSpPr/>
      </dsp:nvSpPr>
      <dsp:spPr>
        <a:xfrm rot="5400000">
          <a:off x="-722029" y="1735604"/>
          <a:ext cx="3510798" cy="2066738"/>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Stage 2: Functionality</a:t>
          </a:r>
          <a:endParaRPr lang="en-ZA" sz="1600" kern="1200" dirty="0">
            <a:latin typeface="Arial" pitchFamily="34" charset="0"/>
            <a:cs typeface="Arial" pitchFamily="34" charset="0"/>
          </a:endParaRPr>
        </a:p>
      </dsp:txBody>
      <dsp:txXfrm rot="-5400000">
        <a:off x="1" y="2046943"/>
        <a:ext cx="2066738" cy="1444060"/>
      </dsp:txXfrm>
    </dsp:sp>
    <dsp:sp modelId="{042973F3-54DB-43B1-9971-E0CC2F73C222}">
      <dsp:nvSpPr>
        <dsp:cNvPr id="0" name=""/>
        <dsp:cNvSpPr/>
      </dsp:nvSpPr>
      <dsp:spPr>
        <a:xfrm rot="5400000">
          <a:off x="2897470" y="-830731"/>
          <a:ext cx="4501397" cy="6162861"/>
        </a:xfrm>
        <a:prstGeom prst="round2Same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Each submission is evaluated by the bid evaluation committee according to the evaluation criteria indicated in the bid document. </a:t>
          </a:r>
          <a:r>
            <a:rPr lang="en-ZA" sz="1400" kern="1200" dirty="0">
              <a:solidFill>
                <a:sysClr val="windowText" lastClr="000000"/>
              </a:solidFill>
              <a:latin typeface="Arial" pitchFamily="34" charset="0"/>
              <a:cs typeface="Arial" pitchFamily="34" charset="0"/>
            </a:rPr>
            <a:t>It is therefore important to ensure that your submission addresses all the items included in the evaluation criteria and bidders are urged to note the weighting that is attached to each criterion. </a:t>
          </a:r>
        </a:p>
        <a:p>
          <a:pPr marL="114300" lvl="1" indent="-114300" algn="just" defTabSz="622300">
            <a:lnSpc>
              <a:spcPct val="90000"/>
            </a:lnSpc>
            <a:spcBef>
              <a:spcPct val="0"/>
            </a:spcBef>
            <a:spcAft>
              <a:spcPts val="0"/>
            </a:spcAft>
            <a:buChar char="•"/>
          </a:pPr>
          <a:endParaRPr lang="en-ZA" sz="1400" kern="1200" dirty="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A score is allocated to each submission and if the document scores more than the minimum requirement for </a:t>
          </a:r>
          <a:r>
            <a:rPr lang="en-ZA" sz="1400" kern="1200" dirty="0">
              <a:solidFill>
                <a:sysClr val="windowText" lastClr="000000"/>
              </a:solidFill>
              <a:latin typeface="Arial" pitchFamily="34" charset="0"/>
              <a:cs typeface="Arial" pitchFamily="34" charset="0"/>
            </a:rPr>
            <a:t>functionality</a:t>
          </a:r>
          <a:r>
            <a:rPr lang="en-ZA" sz="1400" kern="1200" dirty="0">
              <a:latin typeface="Arial" pitchFamily="34" charset="0"/>
              <a:cs typeface="Arial" pitchFamily="34" charset="0"/>
            </a:rPr>
            <a:t> e.g. 70, it will move to the next round in the evaluation process.</a:t>
          </a:r>
        </a:p>
      </dsp:txBody>
      <dsp:txXfrm rot="-5400000">
        <a:off x="2066738" y="219741"/>
        <a:ext cx="5943121" cy="4061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7B6CB-B079-4749-8CD7-DEEEFF1A9EDD}">
      <dsp:nvSpPr>
        <dsp:cNvPr id="0" name=""/>
        <dsp:cNvSpPr/>
      </dsp:nvSpPr>
      <dsp:spPr>
        <a:xfrm rot="5400000">
          <a:off x="-582346" y="1552286"/>
          <a:ext cx="3127627" cy="1962934"/>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 </a:t>
          </a:r>
        </a:p>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Pricing and B-BBEE points</a:t>
          </a:r>
          <a:endParaRPr lang="en-ZA" sz="1600" kern="1200" dirty="0">
            <a:latin typeface="Arial" pitchFamily="34" charset="0"/>
            <a:cs typeface="Arial" pitchFamily="34" charset="0"/>
          </a:endParaRPr>
        </a:p>
      </dsp:txBody>
      <dsp:txXfrm rot="-5400000">
        <a:off x="1" y="1951406"/>
        <a:ext cx="1962934" cy="1164693"/>
      </dsp:txXfrm>
    </dsp:sp>
    <dsp:sp modelId="{7138E0BF-FD41-4AD8-82DE-9DB031B675C2}">
      <dsp:nvSpPr>
        <dsp:cNvPr id="0" name=""/>
        <dsp:cNvSpPr/>
      </dsp:nvSpPr>
      <dsp:spPr>
        <a:xfrm rot="5400000">
          <a:off x="2805592" y="-839941"/>
          <a:ext cx="4080607" cy="5765923"/>
        </a:xfrm>
        <a:prstGeom prst="round2Same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ZA" sz="1400" kern="120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Each bid with a minimum score of 70 for functionality, will then be on equal footing.</a:t>
          </a:r>
        </a:p>
        <a:p>
          <a:pPr marL="114300" lvl="1" indent="-114300" algn="just" defTabSz="622300">
            <a:lnSpc>
              <a:spcPct val="90000"/>
            </a:lnSpc>
            <a:spcBef>
              <a:spcPct val="0"/>
            </a:spcBef>
            <a:spcAft>
              <a:spcPts val="0"/>
            </a:spcAft>
            <a:buChar char="•"/>
          </a:pPr>
          <a:endParaRPr lang="en-ZA" sz="1400" kern="1200" dirty="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The proposed price and BBBEE are the only aspects taken into account in this round. The final evaluation score is calculated on the 80/20 principle (as indicated in the bid document).</a:t>
          </a:r>
        </a:p>
        <a:p>
          <a:pPr marL="114300" lvl="1" indent="-114300" algn="just" defTabSz="622300">
            <a:lnSpc>
              <a:spcPct val="90000"/>
            </a:lnSpc>
            <a:spcBef>
              <a:spcPct val="0"/>
            </a:spcBef>
            <a:spcAft>
              <a:spcPts val="0"/>
            </a:spcAft>
            <a:buChar char="•"/>
          </a:pPr>
          <a:endParaRPr lang="en-ZA" sz="1400" kern="120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Fasset may award the tender to the bidder with the highest score </a:t>
          </a:r>
          <a:r>
            <a:rPr lang="en-US" sz="1400" kern="1200" dirty="0">
              <a:latin typeface="Arial" pitchFamily="34" charset="0"/>
              <a:cs typeface="Arial" pitchFamily="34" charset="0"/>
            </a:rPr>
            <a:t>or it may be a lower scoring bid on justifiable grounds or no award at all</a:t>
          </a:r>
          <a:r>
            <a:rPr lang="en-ZA" sz="1400" kern="1200" dirty="0">
              <a:latin typeface="Arial" pitchFamily="34" charset="0"/>
              <a:cs typeface="Arial" pitchFamily="34" charset="0"/>
            </a:rPr>
            <a:t>. </a:t>
          </a:r>
          <a:endParaRPr lang="en-ZA" sz="1400" kern="1200" dirty="0">
            <a:solidFill>
              <a:srgbClr val="FF0000"/>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endParaRPr lang="en-ZA" sz="1400" kern="1200" dirty="0">
            <a:latin typeface="Arial" pitchFamily="34" charset="0"/>
            <a:cs typeface="Arial" pitchFamily="34" charset="0"/>
          </a:endParaRPr>
        </a:p>
      </dsp:txBody>
      <dsp:txXfrm rot="-5400000">
        <a:off x="1962935" y="201915"/>
        <a:ext cx="5566724" cy="3682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0D809-278A-4795-A8E9-B45324F693D1}">
      <dsp:nvSpPr>
        <dsp:cNvPr id="0" name=""/>
        <dsp:cNvSpPr/>
      </dsp:nvSpPr>
      <dsp:spPr>
        <a:xfrm>
          <a:off x="6" y="514349"/>
          <a:ext cx="2568568" cy="3082282"/>
        </a:xfrm>
        <a:prstGeom prst="roundRect">
          <a:avLst>
            <a:gd name="adj" fmla="val 5000"/>
          </a:avLst>
        </a:prstGeom>
        <a:solidFill>
          <a:schemeClr val="tx2">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Closing Date </a:t>
          </a:r>
        </a:p>
      </dsp:txBody>
      <dsp:txXfrm rot="16200000">
        <a:off x="-1006872" y="1521228"/>
        <a:ext cx="2527471" cy="513713"/>
      </dsp:txXfrm>
    </dsp:sp>
    <dsp:sp modelId="{02933E8B-7621-4857-AFC7-0D3C99032734}">
      <dsp:nvSpPr>
        <dsp:cNvPr id="0" name=""/>
        <dsp:cNvSpPr/>
      </dsp:nvSpPr>
      <dsp:spPr>
        <a:xfrm>
          <a:off x="513719" y="514349"/>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23444" rIns="0" bIns="0" numCol="1" spcCol="1270" anchor="t" anchorCtr="0">
          <a:noAutofit/>
          <a:sp3d extrusionH="28000" prstMaterial="matte"/>
        </a:bodyPr>
        <a:lstStyle/>
        <a:p>
          <a:pPr marL="0" lvl="0" indent="0" algn="ctr" defTabSz="1600200">
            <a:lnSpc>
              <a:spcPct val="90000"/>
            </a:lnSpc>
            <a:spcBef>
              <a:spcPct val="0"/>
            </a:spcBef>
            <a:spcAft>
              <a:spcPct val="35000"/>
            </a:spcAft>
            <a:buNone/>
          </a:pPr>
          <a:r>
            <a:rPr lang="en-US" sz="3600" kern="1200" dirty="0"/>
            <a:t>07 February </a:t>
          </a:r>
        </a:p>
        <a:p>
          <a:pPr marL="0" lvl="0" indent="0" algn="ctr" defTabSz="1600200">
            <a:lnSpc>
              <a:spcPct val="90000"/>
            </a:lnSpc>
            <a:spcBef>
              <a:spcPct val="0"/>
            </a:spcBef>
            <a:spcAft>
              <a:spcPct val="35000"/>
            </a:spcAft>
            <a:buNone/>
          </a:pPr>
          <a:r>
            <a:rPr lang="en-US" sz="3600" kern="1200" dirty="0"/>
            <a:t>2020</a:t>
          </a:r>
        </a:p>
        <a:p>
          <a:pPr marL="0" lvl="0" indent="0" algn="ctr" defTabSz="1600200">
            <a:lnSpc>
              <a:spcPct val="90000"/>
            </a:lnSpc>
            <a:spcBef>
              <a:spcPct val="0"/>
            </a:spcBef>
            <a:spcAft>
              <a:spcPct val="35000"/>
            </a:spcAft>
            <a:buNone/>
          </a:pPr>
          <a:r>
            <a:rPr lang="en-US" sz="3600" kern="1200" dirty="0"/>
            <a:t>@11:00</a:t>
          </a:r>
        </a:p>
      </dsp:txBody>
      <dsp:txXfrm>
        <a:off x="513719" y="514349"/>
        <a:ext cx="1913583" cy="3082282"/>
      </dsp:txXfrm>
    </dsp:sp>
    <dsp:sp modelId="{DBD6F52C-DCF0-40FA-863B-DDD5735351F3}">
      <dsp:nvSpPr>
        <dsp:cNvPr id="0" name=""/>
        <dsp:cNvSpPr/>
      </dsp:nvSpPr>
      <dsp:spPr>
        <a:xfrm>
          <a:off x="2572376" y="507630"/>
          <a:ext cx="2568568" cy="3082282"/>
        </a:xfrm>
        <a:prstGeom prst="roundRect">
          <a:avLst>
            <a:gd name="adj" fmla="val 5000"/>
          </a:avLst>
        </a:prstGeom>
        <a:solidFill>
          <a:schemeClr val="accent1">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Validity Period</a:t>
          </a:r>
        </a:p>
      </dsp:txBody>
      <dsp:txXfrm rot="16200000">
        <a:off x="1565497" y="1514509"/>
        <a:ext cx="2527471" cy="513713"/>
      </dsp:txXfrm>
    </dsp:sp>
    <dsp:sp modelId="{1E1D9B25-7724-4EA0-952F-7C2A11656491}">
      <dsp:nvSpPr>
        <dsp:cNvPr id="0" name=""/>
        <dsp:cNvSpPr/>
      </dsp:nvSpPr>
      <dsp:spPr>
        <a:xfrm rot="5400000">
          <a:off x="2445434" y="3084082"/>
          <a:ext cx="452948" cy="385285"/>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BC46E0DA-CD5D-4178-B285-D09658327FB1}">
      <dsp:nvSpPr>
        <dsp:cNvPr id="0" name=""/>
        <dsp:cNvSpPr/>
      </dsp:nvSpPr>
      <dsp:spPr>
        <a:xfrm>
          <a:off x="3086090" y="507630"/>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74879" rIns="0" bIns="0" numCol="1" spcCol="1270" anchor="t" anchorCtr="0">
          <a:noAutofit/>
          <a:sp3d extrusionH="28000" prstMaterial="matte"/>
        </a:bodyPr>
        <a:lstStyle/>
        <a:p>
          <a:pPr marL="0" lvl="0" indent="0" algn="l" defTabSz="2266950">
            <a:lnSpc>
              <a:spcPct val="90000"/>
            </a:lnSpc>
            <a:spcBef>
              <a:spcPct val="0"/>
            </a:spcBef>
            <a:spcAft>
              <a:spcPct val="35000"/>
            </a:spcAft>
            <a:buNone/>
          </a:pPr>
          <a:r>
            <a:rPr lang="en-US" sz="5100" kern="1200" dirty="0"/>
            <a:t>                                           90Days</a:t>
          </a:r>
        </a:p>
      </dsp:txBody>
      <dsp:txXfrm>
        <a:off x="3086090" y="507630"/>
        <a:ext cx="1913583" cy="3082282"/>
      </dsp:txXfrm>
    </dsp:sp>
    <dsp:sp modelId="{653A1162-68F0-4C2E-8865-9227CA45D28E}">
      <dsp:nvSpPr>
        <dsp:cNvPr id="0" name=""/>
        <dsp:cNvSpPr/>
      </dsp:nvSpPr>
      <dsp:spPr>
        <a:xfrm>
          <a:off x="5317534" y="634527"/>
          <a:ext cx="2568568" cy="3082282"/>
        </a:xfrm>
        <a:prstGeom prst="roundRect">
          <a:avLst>
            <a:gd name="adj" fmla="val 5000"/>
          </a:avLst>
        </a:prstGeom>
        <a:solidFill>
          <a:srgbClr val="FFFF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Envisaged date of award</a:t>
          </a:r>
        </a:p>
      </dsp:txBody>
      <dsp:txXfrm rot="16200000">
        <a:off x="4310655" y="1641406"/>
        <a:ext cx="2527471" cy="513713"/>
      </dsp:txXfrm>
    </dsp:sp>
    <dsp:sp modelId="{02D66121-642E-4D81-A8AE-369AA78D70B8}">
      <dsp:nvSpPr>
        <dsp:cNvPr id="0" name=""/>
        <dsp:cNvSpPr/>
      </dsp:nvSpPr>
      <dsp:spPr>
        <a:xfrm rot="5400000">
          <a:off x="5103903" y="3084082"/>
          <a:ext cx="452948" cy="385285"/>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0BC919EC-7DB6-4F2B-A1AF-88CF70A70DB7}">
      <dsp:nvSpPr>
        <dsp:cNvPr id="0" name=""/>
        <dsp:cNvSpPr/>
      </dsp:nvSpPr>
      <dsp:spPr>
        <a:xfrm>
          <a:off x="5831248" y="634527"/>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74879" rIns="0" bIns="0" numCol="1" spcCol="1270" anchor="t" anchorCtr="0">
          <a:noAutofit/>
          <a:sp3d extrusionH="28000" prstMaterial="matte"/>
        </a:bodyPr>
        <a:lstStyle/>
        <a:p>
          <a:pPr marL="0" lvl="0" indent="0" algn="l" defTabSz="2266950">
            <a:lnSpc>
              <a:spcPct val="90000"/>
            </a:lnSpc>
            <a:spcBef>
              <a:spcPct val="0"/>
            </a:spcBef>
            <a:spcAft>
              <a:spcPct val="35000"/>
            </a:spcAft>
            <a:buNone/>
          </a:pPr>
          <a:r>
            <a:rPr lang="en-US" sz="5100" kern="1200" dirty="0"/>
            <a:t>                                                          06 March 2020</a:t>
          </a:r>
        </a:p>
      </dsp:txBody>
      <dsp:txXfrm>
        <a:off x="5831248" y="634527"/>
        <a:ext cx="1913583" cy="308228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9F683-8BB9-4C3B-B643-2F766E4099F9}" type="datetimeFigureOut">
              <a:rPr lang="en-ZA" smtClean="0"/>
              <a:pPr/>
              <a:t>2020/01/30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6AA68-3C8B-402E-980C-EDF30132DB01}" type="slidenum">
              <a:rPr lang="en-ZA" smtClean="0"/>
              <a:pPr/>
              <a:t>‹#›</a:t>
            </a:fld>
            <a:endParaRPr lang="en-ZA"/>
          </a:p>
        </p:txBody>
      </p:sp>
    </p:spTree>
    <p:extLst>
      <p:ext uri="{BB962C8B-B14F-4D97-AF65-F5344CB8AC3E}">
        <p14:creationId xmlns:p14="http://schemas.microsoft.com/office/powerpoint/2010/main" val="174978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784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487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294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142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662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1805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386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11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3765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444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518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906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824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3266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7994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0977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7337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1586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250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9010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6442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941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2455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866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2609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5157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2768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439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339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859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974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153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38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6832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18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817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999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214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78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440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605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935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9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43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8520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5681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1/30/2020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9246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rPr>
              <a:pPr/>
              <a:t>1/30/2020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863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asset.org.za/inner?section=9&amp;page=62" TargetMode="External"/><Relationship Id="rId2" Type="http://schemas.openxmlformats.org/officeDocument/2006/relationships/image" Target="../media/image3.jpeg"/><Relationship Id="rId1" Type="http://schemas.openxmlformats.org/officeDocument/2006/relationships/slideLayout" Target="../slideLayouts/slideLayout35.xml"/><Relationship Id="rId4" Type="http://schemas.openxmlformats.org/officeDocument/2006/relationships/hyperlink" Target="http://www.etenders.gov.za/content/advertised-tender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Lebogang.Tsagae@fasset.org.z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mailto:Lebogang.Tsagae@fasset.org.za"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fasset.org.za/Procurement/Procurement.aspx"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58257" y="948156"/>
            <a:ext cx="7619448" cy="2308324"/>
          </a:xfrm>
          <a:prstGeom prst="rect">
            <a:avLst/>
          </a:prstGeom>
          <a:noFill/>
        </p:spPr>
        <p:txBody>
          <a:bodyPr wrap="square" rtlCol="0">
            <a:spAutoFit/>
          </a:bodyPr>
          <a:lstStyle/>
          <a:p>
            <a:pPr algn="ctr"/>
            <a:r>
              <a:rPr lang="en-US" sz="3600" b="1" i="1" dirty="0">
                <a:solidFill>
                  <a:srgbClr val="FFFFFF"/>
                </a:solidFill>
                <a:latin typeface="Arial"/>
                <a:cs typeface="Arial"/>
              </a:rPr>
              <a:t>Fasset Bidders Briefing Session</a:t>
            </a:r>
          </a:p>
          <a:p>
            <a:pPr algn="ctr"/>
            <a:r>
              <a:rPr lang="en-US" sz="3600" b="1" i="1" dirty="0">
                <a:solidFill>
                  <a:srgbClr val="FFFFFF"/>
                </a:solidFill>
                <a:latin typeface="Arial"/>
                <a:cs typeface="Arial"/>
              </a:rPr>
              <a:t> 24 January 2020</a:t>
            </a:r>
          </a:p>
          <a:p>
            <a:pPr algn="ctr"/>
            <a:endParaRPr lang="en-US" sz="3600" b="1" i="1" dirty="0">
              <a:solidFill>
                <a:srgbClr val="FFFFFF"/>
              </a:solidFill>
              <a:latin typeface="Arial"/>
              <a:cs typeface="Arial"/>
            </a:endParaRPr>
          </a:p>
          <a:p>
            <a:pPr algn="ctr"/>
            <a:endParaRPr lang="en-US" sz="3600" b="1" i="1" dirty="0">
              <a:solidFill>
                <a:srgbClr val="FFFFFF"/>
              </a:solidFill>
              <a:latin typeface="Arial"/>
              <a:cs typeface="Arial"/>
            </a:endParaRPr>
          </a:p>
        </p:txBody>
      </p:sp>
      <p:sp>
        <p:nvSpPr>
          <p:cNvPr id="8" name="TextBox 7"/>
          <p:cNvSpPr txBox="1"/>
          <p:nvPr/>
        </p:nvSpPr>
        <p:spPr>
          <a:xfrm>
            <a:off x="729697" y="2289517"/>
            <a:ext cx="7619448" cy="1508105"/>
          </a:xfrm>
          <a:prstGeom prst="rect">
            <a:avLst/>
          </a:prstGeom>
          <a:noFill/>
        </p:spPr>
        <p:txBody>
          <a:bodyPr wrap="square" rtlCol="0">
            <a:spAutoFit/>
          </a:bodyPr>
          <a:lstStyle/>
          <a:p>
            <a:r>
              <a:rPr lang="en-ZA" sz="2000" b="1" dirty="0">
                <a:solidFill>
                  <a:schemeClr val="bg1"/>
                </a:solidFill>
                <a:latin typeface="+mj-lt"/>
                <a:cs typeface="Arial" panose="020B0604020202020204" pitchFamily="34" charset="0"/>
              </a:rPr>
              <a:t>FAS/AN/PROJECTS/BUDGETANDTAXUPDATE2020/CON2085/20</a:t>
            </a:r>
          </a:p>
          <a:p>
            <a:endParaRPr lang="en-ZA" sz="2400" b="1" dirty="0">
              <a:solidFill>
                <a:schemeClr val="bg1"/>
              </a:solidFill>
            </a:endParaRPr>
          </a:p>
          <a:p>
            <a:r>
              <a:rPr lang="en-ZA" sz="2400" b="1" dirty="0">
                <a:solidFill>
                  <a:schemeClr val="bg1"/>
                </a:solidFill>
              </a:rPr>
              <a:t>Presenter : Mathapelo Makomene</a:t>
            </a:r>
          </a:p>
          <a:p>
            <a:r>
              <a:rPr lang="en-ZA" sz="2400" b="1" dirty="0">
                <a:solidFill>
                  <a:schemeClr val="bg1"/>
                </a:solidFill>
              </a:rPr>
              <a:t>Procurement Officer  : Supply Chain Management  </a:t>
            </a:r>
          </a:p>
        </p:txBody>
      </p:sp>
    </p:spTree>
    <p:extLst>
      <p:ext uri="{BB962C8B-B14F-4D97-AF65-F5344CB8AC3E}">
        <p14:creationId xmlns:p14="http://schemas.microsoft.com/office/powerpoint/2010/main" val="331689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8" y="228540"/>
            <a:ext cx="5018097"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COMPLIANCE DOCUMENTS</a:t>
            </a:r>
          </a:p>
        </p:txBody>
      </p:sp>
      <p:sp>
        <p:nvSpPr>
          <p:cNvPr id="3" name="Rectangle 2"/>
          <p:cNvSpPr/>
          <p:nvPr/>
        </p:nvSpPr>
        <p:spPr>
          <a:xfrm>
            <a:off x="199804" y="839479"/>
            <a:ext cx="8241175" cy="6918048"/>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Compliance Documents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POPI Act Consent (</a:t>
            </a:r>
            <a:r>
              <a:rPr lang="en-GB" sz="1600" dirty="0" err="1">
                <a:latin typeface="Arial" panose="020B0604020202020204" pitchFamily="34" charset="0"/>
                <a:cs typeface="Arial" panose="020B0604020202020204" pitchFamily="34" charset="0"/>
              </a:rPr>
              <a:t>Fasset</a:t>
            </a:r>
            <a:r>
              <a:rPr lang="en-GB" sz="1600" dirty="0">
                <a:latin typeface="Arial" panose="020B0604020202020204" pitchFamily="34" charset="0"/>
                <a:cs typeface="Arial" panose="020B0604020202020204" pitchFamily="34" charset="0"/>
              </a:rPr>
              <a:t> publishes tender information on public platforms, consent to share details about bidders is required)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of Interest (SBD 4) – include director details in full</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of bidders past SCM practices (SBD 8)</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Certificate of Independent Bid Determination (SBD 9)</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Preference Points Claim Form (SBD 6.1) – indicate if subcontracting, </a:t>
            </a:r>
            <a:r>
              <a:rPr lang="en-GB" sz="1600" u="sng" dirty="0">
                <a:latin typeface="Arial" panose="020B0604020202020204" pitchFamily="34" charset="0"/>
                <a:cs typeface="Arial" panose="020B0604020202020204" pitchFamily="34" charset="0"/>
              </a:rPr>
              <a:t>ensure witnesses sign</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Certificate for Local Content (SBD 6.1) should be completed in full for local content to be supplied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Invitation to Bid (SBD 1) – complete all areas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Tax Compliance (CSD or SARS pin) It should be noted that SARS has terminated issuing of TCC after 25 October 2019 hence bidders are encouraged to submit a Tax Compliance Status PIN</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Original or Certified BEE Certificates from SANAS accredited agencies/sworn affidavits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CSD Summary Report</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Business Registration Certificate</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VAT Registration Certificate if the company is VAT registered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Audited financial statements, not older than three years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r>
              <a:rPr lang="en-US" sz="2000" dirty="0">
                <a:latin typeface="Arial" panose="020B0604020202020204" pitchFamily="34" charset="0"/>
                <a:cs typeface="Arial" panose="020B0604020202020204" pitchFamily="34" charset="0"/>
              </a:rPr>
              <a:t>Please take note of Section 32:</a:t>
            </a:r>
          </a:p>
          <a:p>
            <a:pPr marL="342900" indent="-342900">
              <a:buFont typeface="Arial" panose="020B0604020202020204" pitchFamily="34" charset="0"/>
              <a:buChar char="•"/>
            </a:pPr>
            <a:r>
              <a:rPr lang="en-US" sz="2000" u="sng" dirty="0">
                <a:latin typeface="Arial" panose="020B0604020202020204" pitchFamily="34" charset="0"/>
                <a:cs typeface="Arial" panose="020B0604020202020204" pitchFamily="34" charset="0"/>
              </a:rPr>
              <a:t>Summary of Elimination Reasons </a:t>
            </a:r>
            <a:r>
              <a:rPr lang="en-US" sz="2000" dirty="0">
                <a:latin typeface="Arial" panose="020B0604020202020204" pitchFamily="34" charset="0"/>
                <a:cs typeface="Arial" panose="020B0604020202020204" pitchFamily="34" charset="0"/>
              </a:rPr>
              <a:t>on page 64&amp;65</a:t>
            </a:r>
          </a:p>
          <a:p>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195283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Supply Chain Management (SCM)</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31391" y="335026"/>
            <a:ext cx="4118934" cy="307777"/>
          </a:xfrm>
          <a:prstGeom prst="rect">
            <a:avLst/>
          </a:prstGeom>
          <a:noFill/>
        </p:spPr>
        <p:txBody>
          <a:bodyPr wrap="square" rtlCol="0">
            <a:spAutoFit/>
          </a:bodyPr>
          <a:lstStyle/>
          <a:p>
            <a:pPr algn="r"/>
            <a:r>
              <a:rPr lang="en-US" sz="1400" b="1" i="1" dirty="0">
                <a:solidFill>
                  <a:prstClr val="white"/>
                </a:solidFill>
                <a:latin typeface="Arial"/>
                <a:cs typeface="Arial"/>
              </a:rPr>
              <a:t>Fasset Briefing Session</a:t>
            </a:r>
          </a:p>
        </p:txBody>
      </p:sp>
    </p:spTree>
    <p:extLst>
      <p:ext uri="{BB962C8B-B14F-4D97-AF65-F5344CB8AC3E}">
        <p14:creationId xmlns:p14="http://schemas.microsoft.com/office/powerpoint/2010/main" val="213431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Advertising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1223889" y="1753339"/>
            <a:ext cx="6485205" cy="2086725"/>
          </a:xfrm>
          <a:prstGeom prst="rect">
            <a:avLst/>
          </a:prstGeom>
        </p:spPr>
        <p:txBody>
          <a:bodyPr wrap="square">
            <a:spAutoFit/>
          </a:bodyPr>
          <a:lstStyle/>
          <a:p>
            <a:pPr marL="285750" lvl="0" indent="-285750" fontAlgn="base">
              <a:lnSpc>
                <a:spcPct val="95000"/>
              </a:lnSpc>
              <a:spcBef>
                <a:spcPct val="50000"/>
              </a:spcBef>
              <a:spcAft>
                <a:spcPct val="0"/>
              </a:spcAft>
              <a:buClr>
                <a:srgbClr val="000000"/>
              </a:buClr>
              <a:buSzTx/>
              <a:buFont typeface="Wingdings" pitchFamily="2" charset="2"/>
              <a:buChar char="q"/>
            </a:pPr>
            <a:r>
              <a:rPr lang="en-GB" altLang="en-US" kern="0" dirty="0">
                <a:solidFill>
                  <a:srgbClr val="000000"/>
                </a:solidFill>
                <a:latin typeface="Arial"/>
                <a:cs typeface="Times New Roman" pitchFamily="18" charset="0"/>
              </a:rPr>
              <a:t>The bid advertisement</a:t>
            </a:r>
            <a:r>
              <a:rPr lang="en-GB" altLang="en-US" kern="0" dirty="0">
                <a:solidFill>
                  <a:srgbClr val="FF0000"/>
                </a:solidFill>
                <a:latin typeface="Arial"/>
                <a:cs typeface="Times New Roman" pitchFamily="18" charset="0"/>
              </a:rPr>
              <a:t> </a:t>
            </a:r>
            <a:r>
              <a:rPr lang="en-GB" altLang="en-US" kern="0" dirty="0">
                <a:solidFill>
                  <a:srgbClr val="000000"/>
                </a:solidFill>
                <a:latin typeface="Arial"/>
                <a:cs typeface="Times New Roman" pitchFamily="18" charset="0"/>
              </a:rPr>
              <a:t>is available on:</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a:solidFill>
                  <a:srgbClr val="000000"/>
                </a:solidFill>
                <a:latin typeface="Arial"/>
                <a:cs typeface="Times New Roman" pitchFamily="18" charset="0"/>
              </a:rPr>
              <a:t>Fasset website – 17 January 2020 (</a:t>
            </a:r>
            <a:r>
              <a:rPr lang="en-GB" altLang="en-US" kern="0" dirty="0">
                <a:solidFill>
                  <a:srgbClr val="000000"/>
                </a:solidFill>
                <a:cs typeface="Times New Roman" pitchFamily="18" charset="0"/>
                <a:hlinkClick r:id="rId3"/>
              </a:rPr>
              <a:t>http://http://www.fasset.org.za</a:t>
            </a:r>
            <a:r>
              <a:rPr lang="en-GB" altLang="en-US" kern="0" dirty="0">
                <a:solidFill>
                  <a:srgbClr val="000000"/>
                </a:solidFill>
                <a:latin typeface="Arial"/>
                <a:cs typeface="Times New Roman" pitchFamily="18" charset="0"/>
              </a:rPr>
              <a:t>)</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err="1">
                <a:solidFill>
                  <a:srgbClr val="000000"/>
                </a:solidFill>
                <a:latin typeface="Arial"/>
                <a:cs typeface="Times New Roman" pitchFamily="18" charset="0"/>
              </a:rPr>
              <a:t>eTender</a:t>
            </a:r>
            <a:r>
              <a:rPr lang="en-GB" altLang="en-US" kern="0" dirty="0">
                <a:solidFill>
                  <a:srgbClr val="000000"/>
                </a:solidFill>
                <a:latin typeface="Arial"/>
                <a:cs typeface="Times New Roman" pitchFamily="18" charset="0"/>
              </a:rPr>
              <a:t> Publication Portal website – 17 January 2020 </a:t>
            </a:r>
            <a:r>
              <a:rPr lang="en-GB" altLang="en-US" kern="0" dirty="0">
                <a:solidFill>
                  <a:srgbClr val="000000"/>
                </a:solidFill>
                <a:cs typeface="Times New Roman" pitchFamily="18" charset="0"/>
              </a:rPr>
              <a:t>(</a:t>
            </a:r>
            <a:r>
              <a:rPr lang="en-GB" altLang="en-US" kern="0" dirty="0">
                <a:solidFill>
                  <a:srgbClr val="000000"/>
                </a:solidFill>
                <a:cs typeface="Times New Roman" pitchFamily="18" charset="0"/>
                <a:hlinkClick r:id="rId4"/>
              </a:rPr>
              <a:t>http://www.etenders.gov.za/content/advertised-tenders</a:t>
            </a:r>
            <a:r>
              <a:rPr lang="en-GB" altLang="en-US" kern="0" dirty="0">
                <a:solidFill>
                  <a:srgbClr val="000000"/>
                </a:solidFill>
                <a:cs typeface="Times New Roman" pitchFamily="18" charset="0"/>
              </a:rPr>
              <a:t>)</a:t>
            </a:r>
            <a:r>
              <a:rPr lang="en-GB" altLang="en-US" kern="0" dirty="0">
                <a:solidFill>
                  <a:srgbClr val="000000"/>
                </a:solidFill>
                <a:latin typeface="Arial"/>
                <a:cs typeface="Times New Roman" pitchFamily="18" charset="0"/>
              </a:rPr>
              <a:t>. </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a:solidFill>
                  <a:srgbClr val="000000"/>
                </a:solidFill>
                <a:latin typeface="Arial"/>
                <a:cs typeface="Times New Roman" pitchFamily="18" charset="0"/>
              </a:rPr>
              <a:t>Government Tender Bulletin – 17 January 2020</a:t>
            </a:r>
          </a:p>
        </p:txBody>
      </p:sp>
    </p:spTree>
    <p:extLst>
      <p:ext uri="{BB962C8B-B14F-4D97-AF65-F5344CB8AC3E}">
        <p14:creationId xmlns:p14="http://schemas.microsoft.com/office/powerpoint/2010/main" val="395487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Applicable Legislations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844988" y="875325"/>
            <a:ext cx="7447674" cy="3908249"/>
          </a:xfrm>
          <a:prstGeom prst="rect">
            <a:avLst/>
          </a:prstGeom>
        </p:spPr>
        <p:txBody>
          <a:bodyPr wrap="square">
            <a:spAutoFit/>
          </a:bodyPr>
          <a:lstStyle/>
          <a:p>
            <a:pPr lvl="0" algn="just" fontAlgn="base">
              <a:lnSpc>
                <a:spcPct val="150000"/>
              </a:lnSpc>
              <a:spcBef>
                <a:spcPct val="50000"/>
              </a:spcBef>
              <a:spcAft>
                <a:spcPct val="0"/>
              </a:spcAft>
              <a:buClr>
                <a:srgbClr val="000000"/>
              </a:buClr>
              <a:defRPr/>
            </a:pPr>
            <a:r>
              <a:rPr lang="en-US" b="1" u="sng" kern="0" dirty="0">
                <a:solidFill>
                  <a:srgbClr val="000000"/>
                </a:solidFill>
                <a:latin typeface="Arial"/>
              </a:rPr>
              <a:t>Supply Chain Management is using the following Legislation, Acts and Delegations, amongst others:</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Constitution of Republic South Africa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PPPFA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PFMA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Treasury Regulations</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National Treasury’s SCM Instruction Notes</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National Treasury’s Circulars  </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FASSET Supply Chain Management Policy </a:t>
            </a:r>
          </a:p>
          <a:p>
            <a:pPr marL="285750" lvl="0" indent="-285750" algn="just">
              <a:lnSpc>
                <a:spcPct val="75000"/>
              </a:lnSpc>
              <a:spcBef>
                <a:spcPct val="50000"/>
              </a:spcBef>
              <a:buClr>
                <a:srgbClr val="000000"/>
              </a:buClr>
              <a:buNone/>
              <a:defRPr/>
            </a:pPr>
            <a:r>
              <a:rPr lang="en-US" kern="0" dirty="0">
                <a:solidFill>
                  <a:srgbClr val="000000"/>
                </a:solidFill>
                <a:latin typeface="Arial"/>
              </a:rPr>
              <a:t>All legislations can be downloaded from the National Treasury's website (</a:t>
            </a:r>
            <a:r>
              <a:rPr lang="en-US" kern="0" dirty="0">
                <a:solidFill>
                  <a:srgbClr val="0070C0"/>
                </a:solidFill>
              </a:rPr>
              <a:t>http://ocpo.treasury.gov.za/Suppliers_Area/Pages/default.aspx</a:t>
            </a:r>
            <a:r>
              <a:rPr lang="en-US" kern="0" dirty="0">
                <a:solidFill>
                  <a:srgbClr val="000000"/>
                </a:solidFill>
                <a:latin typeface="Arial"/>
              </a:rPr>
              <a:t>)</a:t>
            </a:r>
          </a:p>
        </p:txBody>
      </p:sp>
    </p:spTree>
    <p:extLst>
      <p:ext uri="{BB962C8B-B14F-4D97-AF65-F5344CB8AC3E}">
        <p14:creationId xmlns:p14="http://schemas.microsoft.com/office/powerpoint/2010/main" val="317713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The Constitution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3" name="Rectangle 2">
            <a:extLst>
              <a:ext uri="{FF2B5EF4-FFF2-40B4-BE49-F238E27FC236}">
                <a16:creationId xmlns:a16="http://schemas.microsoft.com/office/drawing/2014/main" id="{743982F5-6157-4158-BA63-3CDEC93208F3}"/>
              </a:ext>
            </a:extLst>
          </p:cNvPr>
          <p:cNvSpPr/>
          <p:nvPr/>
        </p:nvSpPr>
        <p:spPr>
          <a:xfrm>
            <a:off x="562707" y="839479"/>
            <a:ext cx="7807569" cy="881780"/>
          </a:xfrm>
          <a:prstGeom prst="rect">
            <a:avLst/>
          </a:prstGeom>
        </p:spPr>
        <p:txBody>
          <a:bodyPr wrap="square">
            <a:spAutoFit/>
          </a:bodyPr>
          <a:lstStyle/>
          <a:p>
            <a:pPr marL="285750" lvl="0" indent="-285750" algn="just" fontAlgn="base">
              <a:lnSpc>
                <a:spcPct val="95000"/>
              </a:lnSpc>
              <a:spcBef>
                <a:spcPct val="50000"/>
              </a:spcBef>
              <a:spcAft>
                <a:spcPct val="0"/>
              </a:spcAft>
              <a:buClr>
                <a:srgbClr val="000000"/>
              </a:buClr>
              <a:buSzTx/>
              <a:buFont typeface="Wingdings" pitchFamily="2" charset="2"/>
              <a:buChar char="§"/>
              <a:defRPr/>
            </a:pPr>
            <a:r>
              <a:rPr lang="en-US" dirty="0">
                <a:solidFill>
                  <a:srgbClr val="000000"/>
                </a:solidFill>
                <a:latin typeface="Arial" charset="0"/>
              </a:rPr>
              <a:t>Section 217 of the Constitution prescribes that the public sector procurement system must be fair, equitable, transparent, competitive and cost effective. </a:t>
            </a:r>
          </a:p>
        </p:txBody>
      </p:sp>
      <p:graphicFrame>
        <p:nvGraphicFramePr>
          <p:cNvPr id="7" name="Diagram 6">
            <a:extLst>
              <a:ext uri="{FF2B5EF4-FFF2-40B4-BE49-F238E27FC236}">
                <a16:creationId xmlns:a16="http://schemas.microsoft.com/office/drawing/2014/main" id="{2C2638AE-0F13-47E3-A91D-E52E3FE90310}"/>
              </a:ext>
            </a:extLst>
          </p:cNvPr>
          <p:cNvGraphicFramePr/>
          <p:nvPr>
            <p:extLst>
              <p:ext uri="{D42A27DB-BD31-4B8C-83A1-F6EECF244321}">
                <p14:modId xmlns:p14="http://schemas.microsoft.com/office/powerpoint/2010/main" val="1967822808"/>
              </p:ext>
            </p:extLst>
          </p:nvPr>
        </p:nvGraphicFramePr>
        <p:xfrm>
          <a:off x="1257883" y="174967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3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PPPFA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844988" y="1340523"/>
            <a:ext cx="7447674" cy="2677656"/>
          </a:xfrm>
          <a:prstGeom prst="rect">
            <a:avLst/>
          </a:prstGeom>
        </p:spPr>
        <p:txBody>
          <a:bodyPr wrap="square">
            <a:spAutoFit/>
          </a:bodyPr>
          <a:lstStyle/>
          <a:p>
            <a:pPr marL="742950" lvl="1" indent="-285750" algn="just" fontAlgn="base">
              <a:spcBef>
                <a:spcPct val="0"/>
              </a:spcBef>
              <a:spcAft>
                <a:spcPct val="0"/>
              </a:spcAft>
              <a:buClrTx/>
              <a:buSzTx/>
              <a:buFont typeface="Wingdings" pitchFamily="2" charset="2"/>
              <a:buChar char="q"/>
              <a:defRPr/>
            </a:pPr>
            <a:r>
              <a:rPr lang="en-ZA" sz="2400" dirty="0">
                <a:solidFill>
                  <a:srgbClr val="000000"/>
                </a:solidFill>
                <a:latin typeface="Arial" charset="0"/>
              </a:rPr>
              <a:t>The Preferential Procurement Regulations, as amended 2017 pertaining to the Preferential Procurement Policy Framework Act, Act No 5 of 2000.</a:t>
            </a:r>
          </a:p>
          <a:p>
            <a:pPr marL="742950" lvl="1" indent="-285750" algn="just" fontAlgn="base">
              <a:spcBef>
                <a:spcPct val="0"/>
              </a:spcBef>
              <a:spcAft>
                <a:spcPct val="0"/>
              </a:spcAft>
              <a:buClrTx/>
              <a:buSzTx/>
              <a:buFont typeface="Wingdings" pitchFamily="2" charset="2"/>
              <a:buChar char="q"/>
              <a:defRPr/>
            </a:pPr>
            <a:r>
              <a:rPr lang="en-ZA" sz="2400" dirty="0">
                <a:solidFill>
                  <a:srgbClr val="000000"/>
                </a:solidFill>
                <a:latin typeface="Arial" charset="0"/>
              </a:rPr>
              <a:t>The 20 points claimed for BBBEE Level will be split in accordance with the SBD 6.1 documents as per the evaluation criteria.</a:t>
            </a:r>
          </a:p>
        </p:txBody>
      </p:sp>
    </p:spTree>
    <p:extLst>
      <p:ext uri="{BB962C8B-B14F-4D97-AF65-F5344CB8AC3E}">
        <p14:creationId xmlns:p14="http://schemas.microsoft.com/office/powerpoint/2010/main" val="363991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Bid Threshold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3" name="Rectangle 2">
            <a:extLst>
              <a:ext uri="{FF2B5EF4-FFF2-40B4-BE49-F238E27FC236}">
                <a16:creationId xmlns:a16="http://schemas.microsoft.com/office/drawing/2014/main" id="{89FF814A-C785-4F58-B7ED-619940BFA583}"/>
              </a:ext>
            </a:extLst>
          </p:cNvPr>
          <p:cNvSpPr/>
          <p:nvPr/>
        </p:nvSpPr>
        <p:spPr>
          <a:xfrm>
            <a:off x="2246416" y="1595060"/>
            <a:ext cx="5687762" cy="2363724"/>
          </a:xfrm>
          <a:prstGeom prst="rect">
            <a:avLst/>
          </a:prstGeom>
        </p:spPr>
        <p:txBody>
          <a:bodyPr wrap="square">
            <a:spAutoFit/>
          </a:bodyPr>
          <a:lstStyle/>
          <a:p>
            <a:pPr marL="495300" lvl="0" indent="-495300" fontAlgn="base">
              <a:lnSpc>
                <a:spcPct val="95000"/>
              </a:lnSpc>
              <a:spcBef>
                <a:spcPct val="50000"/>
              </a:spcBef>
              <a:spcAft>
                <a:spcPct val="0"/>
              </a:spcAft>
              <a:buClr>
                <a:srgbClr val="000000"/>
              </a:buClr>
              <a:buSzTx/>
              <a:buNone/>
              <a:defRPr/>
            </a:pPr>
            <a:r>
              <a:rPr lang="en-US" b="1" kern="0" dirty="0">
                <a:solidFill>
                  <a:srgbClr val="000000"/>
                </a:solidFill>
                <a:latin typeface="Arial"/>
              </a:rPr>
              <a:t>THE BID WILL BE BASED ON 80/20  PRINCIPLE</a:t>
            </a:r>
          </a:p>
          <a:p>
            <a:pPr marL="495300" lvl="0" indent="-495300" fontAlgn="base">
              <a:lnSpc>
                <a:spcPct val="95000"/>
              </a:lnSpc>
              <a:spcBef>
                <a:spcPct val="50000"/>
              </a:spcBef>
              <a:spcAft>
                <a:spcPct val="0"/>
              </a:spcAft>
              <a:buClr>
                <a:srgbClr val="000000"/>
              </a:buClr>
              <a:buSzTx/>
              <a:buNone/>
              <a:defRPr/>
            </a:pPr>
            <a:endParaRPr lang="en-US" b="1" kern="0" dirty="0">
              <a:solidFill>
                <a:srgbClr val="000000"/>
              </a:solidFill>
              <a:latin typeface="Arial"/>
            </a:endParaRPr>
          </a:p>
          <a:p>
            <a:pPr marL="495300" lvl="0" indent="-495300" fontAlgn="base">
              <a:lnSpc>
                <a:spcPct val="95000"/>
              </a:lnSpc>
              <a:spcBef>
                <a:spcPct val="50000"/>
              </a:spcBef>
              <a:spcAft>
                <a:spcPct val="0"/>
              </a:spcAft>
              <a:buClr>
                <a:srgbClr val="000000"/>
              </a:buClr>
              <a:buSzTx/>
              <a:buFont typeface="Wingdings" pitchFamily="2" charset="2"/>
              <a:buChar char="§"/>
              <a:defRPr/>
            </a:pPr>
            <a:r>
              <a:rPr lang="en-US" sz="2400" kern="0" dirty="0">
                <a:solidFill>
                  <a:srgbClr val="000000"/>
                </a:solidFill>
                <a:latin typeface="Arial"/>
              </a:rPr>
              <a:t>80 Points for price</a:t>
            </a:r>
          </a:p>
          <a:p>
            <a:pPr lvl="0" fontAlgn="base">
              <a:lnSpc>
                <a:spcPct val="95000"/>
              </a:lnSpc>
              <a:spcBef>
                <a:spcPct val="50000"/>
              </a:spcBef>
              <a:spcAft>
                <a:spcPct val="0"/>
              </a:spcAft>
              <a:buClr>
                <a:srgbClr val="000000"/>
              </a:buClr>
              <a:buSzTx/>
              <a:defRPr/>
            </a:pPr>
            <a:endParaRPr lang="en-US" sz="2400" kern="0" dirty="0">
              <a:solidFill>
                <a:srgbClr val="000000"/>
              </a:solidFill>
              <a:latin typeface="Arial"/>
            </a:endParaRPr>
          </a:p>
          <a:p>
            <a:pPr marL="495300" lvl="0" indent="-495300" fontAlgn="base">
              <a:lnSpc>
                <a:spcPct val="95000"/>
              </a:lnSpc>
              <a:spcBef>
                <a:spcPct val="50000"/>
              </a:spcBef>
              <a:spcAft>
                <a:spcPct val="0"/>
              </a:spcAft>
              <a:buClr>
                <a:srgbClr val="000000"/>
              </a:buClr>
              <a:buSzTx/>
              <a:buFont typeface="Wingdings" pitchFamily="2" charset="2"/>
              <a:buChar char="§"/>
              <a:defRPr/>
            </a:pPr>
            <a:r>
              <a:rPr lang="en-US" sz="2400" kern="0" dirty="0">
                <a:solidFill>
                  <a:srgbClr val="000000"/>
                </a:solidFill>
                <a:latin typeface="Arial"/>
              </a:rPr>
              <a:t>20 points for PPPFA</a:t>
            </a:r>
          </a:p>
        </p:txBody>
      </p:sp>
    </p:spTree>
    <p:extLst>
      <p:ext uri="{BB962C8B-B14F-4D97-AF65-F5344CB8AC3E}">
        <p14:creationId xmlns:p14="http://schemas.microsoft.com/office/powerpoint/2010/main" val="64654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Evaluation Process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7" name="Content Placeholder 3">
            <a:extLst>
              <a:ext uri="{FF2B5EF4-FFF2-40B4-BE49-F238E27FC236}">
                <a16:creationId xmlns:a16="http://schemas.microsoft.com/office/drawing/2014/main" id="{C88F4547-4366-4D84-A315-D1A4222AEE3E}"/>
              </a:ext>
            </a:extLst>
          </p:cNvPr>
          <p:cNvGraphicFramePr>
            <a:graphicFrameLocks noGrp="1"/>
          </p:cNvGraphicFramePr>
          <p:nvPr>
            <p:ph idx="1"/>
            <p:extLst>
              <p:ext uri="{D42A27DB-BD31-4B8C-83A1-F6EECF244321}">
                <p14:modId xmlns:p14="http://schemas.microsoft.com/office/powerpoint/2010/main" val="2614065202"/>
              </p:ext>
            </p:extLst>
          </p:nvPr>
        </p:nvGraphicFramePr>
        <p:xfrm>
          <a:off x="625475" y="125333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014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Pre-Compliance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8" name="Content Placeholder 7">
            <a:extLst>
              <a:ext uri="{FF2B5EF4-FFF2-40B4-BE49-F238E27FC236}">
                <a16:creationId xmlns:a16="http://schemas.microsoft.com/office/drawing/2014/main" id="{DF0DC96B-8AFA-454F-8E13-6256BB964297}"/>
              </a:ext>
            </a:extLst>
          </p:cNvPr>
          <p:cNvGraphicFramePr>
            <a:graphicFrameLocks noGrp="1"/>
          </p:cNvGraphicFramePr>
          <p:nvPr>
            <p:ph idx="1"/>
            <p:extLst>
              <p:ext uri="{D42A27DB-BD31-4B8C-83A1-F6EECF244321}">
                <p14:modId xmlns:p14="http://schemas.microsoft.com/office/powerpoint/2010/main" val="3116257031"/>
              </p:ext>
            </p:extLst>
          </p:nvPr>
        </p:nvGraphicFramePr>
        <p:xfrm>
          <a:off x="457200" y="1600202"/>
          <a:ext cx="8011552" cy="2929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86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Functionality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7" name="Content Placeholder 6">
            <a:extLst>
              <a:ext uri="{FF2B5EF4-FFF2-40B4-BE49-F238E27FC236}">
                <a16:creationId xmlns:a16="http://schemas.microsoft.com/office/drawing/2014/main" id="{AE9C2535-E2AF-492C-9D84-C0820CE8990C}"/>
              </a:ext>
            </a:extLst>
          </p:cNvPr>
          <p:cNvGraphicFramePr>
            <a:graphicFrameLocks noGrp="1"/>
          </p:cNvGraphicFramePr>
          <p:nvPr>
            <p:ph idx="1"/>
            <p:extLst>
              <p:ext uri="{D42A27DB-BD31-4B8C-83A1-F6EECF244321}">
                <p14:modId xmlns:p14="http://schemas.microsoft.com/office/powerpoint/2010/main" val="3032563526"/>
              </p:ext>
            </p:extLst>
          </p:nvPr>
        </p:nvGraphicFramePr>
        <p:xfrm>
          <a:off x="454025"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7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AGENDA</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bg1"/>
                </a:solidFill>
                <a:latin typeface="Arial"/>
                <a:cs typeface="Arial"/>
              </a:rPr>
              <a:t>Fasset Briefing Session</a:t>
            </a:r>
          </a:p>
        </p:txBody>
      </p:sp>
      <p:sp>
        <p:nvSpPr>
          <p:cNvPr id="9" name="TextBox 8"/>
          <p:cNvSpPr txBox="1"/>
          <p:nvPr/>
        </p:nvSpPr>
        <p:spPr>
          <a:xfrm>
            <a:off x="2171700" y="630483"/>
            <a:ext cx="6918326" cy="246221"/>
          </a:xfrm>
          <a:prstGeom prst="rect">
            <a:avLst/>
          </a:prstGeom>
          <a:noFill/>
        </p:spPr>
        <p:txBody>
          <a:bodyPr wrap="square" rtlCol="0">
            <a:spAutoFit/>
          </a:bodyPr>
          <a:lstStyle/>
          <a:p>
            <a:pPr algn="r"/>
            <a:r>
              <a:rPr lang="en-US" sz="1000" dirty="0">
                <a:solidFill>
                  <a:schemeClr val="bg1"/>
                </a:solidFill>
                <a:latin typeface="Arial"/>
                <a:cs typeface="Arial"/>
              </a:rPr>
              <a:t>FAS/AN/PROJECTS/BUDGETANDTAXUPDATE2020/CON2085/20</a:t>
            </a:r>
          </a:p>
        </p:txBody>
      </p:sp>
    </p:spTree>
    <p:extLst>
      <p:ext uri="{BB962C8B-B14F-4D97-AF65-F5344CB8AC3E}">
        <p14:creationId xmlns:p14="http://schemas.microsoft.com/office/powerpoint/2010/main" val="427783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Price and B-BBEE</a:t>
            </a:r>
          </a:p>
        </p:txBody>
      </p:sp>
      <p:graphicFrame>
        <p:nvGraphicFramePr>
          <p:cNvPr id="13" name="Diagram 12"/>
          <p:cNvGraphicFramePr/>
          <p:nvPr>
            <p:extLst>
              <p:ext uri="{D42A27DB-BD31-4B8C-83A1-F6EECF244321}">
                <p14:modId xmlns:p14="http://schemas.microsoft.com/office/powerpoint/2010/main" val="797664130"/>
              </p:ext>
            </p:extLst>
          </p:nvPr>
        </p:nvGraphicFramePr>
        <p:xfrm>
          <a:off x="849085" y="1197429"/>
          <a:ext cx="7728858" cy="4100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2818803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SCM Process</a:t>
            </a:r>
          </a:p>
        </p:txBody>
      </p:sp>
      <p:grpSp>
        <p:nvGrpSpPr>
          <p:cNvPr id="7" name="Group 6"/>
          <p:cNvGrpSpPr/>
          <p:nvPr/>
        </p:nvGrpSpPr>
        <p:grpSpPr>
          <a:xfrm>
            <a:off x="1829528" y="1264488"/>
            <a:ext cx="5484942" cy="1443008"/>
            <a:chOff x="0" y="671"/>
            <a:chExt cx="5484942" cy="1443008"/>
          </a:xfrm>
        </p:grpSpPr>
        <p:sp>
          <p:nvSpPr>
            <p:cNvPr id="9" name="Up Arrow Callout 8"/>
            <p:cNvSpPr/>
            <p:nvPr/>
          </p:nvSpPr>
          <p:spPr>
            <a:xfrm rot="10800000">
              <a:off x="0" y="671"/>
              <a:ext cx="5484942" cy="144300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Up Arrow Callout 4"/>
            <p:cNvSpPr/>
            <p:nvPr/>
          </p:nvSpPr>
          <p:spPr>
            <a:xfrm>
              <a:off x="0" y="671"/>
              <a:ext cx="5484942" cy="506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br>
                <a:rPr lang="en-GB" sz="1200" b="1" dirty="0">
                  <a:solidFill>
                    <a:srgbClr val="002060"/>
                  </a:solidFill>
                  <a:latin typeface="Arial" pitchFamily="34" charset="0"/>
                  <a:cs typeface="Arial" pitchFamily="34" charset="0"/>
                </a:rPr>
              </a:br>
              <a:r>
                <a:rPr lang="en-GB" sz="1200" b="1" dirty="0">
                  <a:solidFill>
                    <a:srgbClr val="002060"/>
                  </a:solidFill>
                  <a:latin typeface="Arial" pitchFamily="34" charset="0"/>
                  <a:cs typeface="Arial" pitchFamily="34" charset="0"/>
                </a:rPr>
                <a:t>ADJUDICATION OF BID</a:t>
              </a:r>
              <a:endParaRPr lang="en-ZA" sz="1200" dirty="0">
                <a:solidFill>
                  <a:srgbClr val="002060"/>
                </a:solidFill>
              </a:endParaRPr>
            </a:p>
          </p:txBody>
        </p:sp>
      </p:grpSp>
      <p:grpSp>
        <p:nvGrpSpPr>
          <p:cNvPr id="13" name="Group 12"/>
          <p:cNvGrpSpPr/>
          <p:nvPr/>
        </p:nvGrpSpPr>
        <p:grpSpPr>
          <a:xfrm>
            <a:off x="1829529" y="2707496"/>
            <a:ext cx="5484942" cy="1443008"/>
            <a:chOff x="0" y="1429606"/>
            <a:chExt cx="5484942" cy="1443008"/>
          </a:xfrm>
        </p:grpSpPr>
        <p:sp>
          <p:nvSpPr>
            <p:cNvPr id="14" name="Up Arrow Callout 13"/>
            <p:cNvSpPr/>
            <p:nvPr/>
          </p:nvSpPr>
          <p:spPr>
            <a:xfrm rot="10800000">
              <a:off x="0" y="1429606"/>
              <a:ext cx="5484942" cy="144300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Up Arrow Callout 4"/>
            <p:cNvSpPr/>
            <p:nvPr/>
          </p:nvSpPr>
          <p:spPr>
            <a:xfrm>
              <a:off x="0" y="1429607"/>
              <a:ext cx="5484942" cy="1164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Successful / unsuccessful bidders will be notified either via email and / or telephonically.  </a:t>
              </a:r>
            </a:p>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The names of successful bidders will also be advertised on the Fasset website.</a:t>
              </a:r>
            </a:p>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Contracting will follow.</a:t>
              </a:r>
            </a:p>
          </p:txBody>
        </p:sp>
      </p:grpSp>
      <p:sp>
        <p:nvSpPr>
          <p:cNvPr id="16" name="TextBox 15"/>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314783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Bid Validity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8" name="Content Placeholder 3">
            <a:extLst>
              <a:ext uri="{FF2B5EF4-FFF2-40B4-BE49-F238E27FC236}">
                <a16:creationId xmlns:a16="http://schemas.microsoft.com/office/drawing/2014/main" id="{BF9CD47D-9210-4216-9CDA-5086A3908DC8}"/>
              </a:ext>
            </a:extLst>
          </p:cNvPr>
          <p:cNvGraphicFramePr>
            <a:graphicFrameLocks noGrp="1"/>
          </p:cNvGraphicFramePr>
          <p:nvPr>
            <p:ph idx="1"/>
            <p:extLst>
              <p:ext uri="{D42A27DB-BD31-4B8C-83A1-F6EECF244321}">
                <p14:modId xmlns:p14="http://schemas.microsoft.com/office/powerpoint/2010/main" val="3865290799"/>
              </p:ext>
            </p:extLst>
          </p:nvPr>
        </p:nvGraphicFramePr>
        <p:xfrm>
          <a:off x="974725" y="642803"/>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813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99804" y="1468129"/>
            <a:ext cx="8241175" cy="584775"/>
          </a:xfrm>
          <a:prstGeom prst="rect">
            <a:avLst/>
          </a:prstGeom>
        </p:spPr>
        <p:txBody>
          <a:bodyPr wrap="square">
            <a:spAutoFit/>
          </a:bodyPr>
          <a:lstStyle/>
          <a:p>
            <a:pPr algn="ctr"/>
            <a:r>
              <a:rPr lang="en-US" sz="3200" dirty="0">
                <a:solidFill>
                  <a:srgbClr val="1F497D"/>
                </a:solidFill>
                <a:latin typeface="Arial"/>
                <a:cs typeface="Arial"/>
              </a:rPr>
              <a:t>Question and Answer Process</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rgbClr val="1F497D"/>
                </a:solidFill>
                <a:latin typeface="Arial"/>
                <a:cs typeface="Arial"/>
              </a:rPr>
              <a:t>Fasset Briefing Session</a:t>
            </a:r>
          </a:p>
        </p:txBody>
      </p:sp>
      <p:sp>
        <p:nvSpPr>
          <p:cNvPr id="8" name="TextBox 7"/>
          <p:cNvSpPr txBox="1"/>
          <p:nvPr/>
        </p:nvSpPr>
        <p:spPr>
          <a:xfrm>
            <a:off x="1683657" y="2322286"/>
            <a:ext cx="6270172" cy="2031325"/>
          </a:xfrm>
          <a:prstGeom prst="rect">
            <a:avLst/>
          </a:prstGeom>
          <a:noFill/>
        </p:spPr>
        <p:txBody>
          <a:bodyPr wrap="square" rtlCol="0">
            <a:spAutoFit/>
          </a:bodyPr>
          <a:lstStyle/>
          <a:p>
            <a:pPr>
              <a:buFont typeface="Arial" pitchFamily="34" charset="0"/>
              <a:buChar char="•"/>
            </a:pPr>
            <a:r>
              <a:rPr lang="en-ZA" dirty="0"/>
              <a:t>Questions must be in writing via email to:-</a:t>
            </a:r>
          </a:p>
          <a:p>
            <a:r>
              <a:rPr lang="en-ZA" dirty="0">
                <a:hlinkClick r:id="rId3"/>
              </a:rPr>
              <a:t>Lebogang.Tsagae@fasset.org.za</a:t>
            </a:r>
            <a:r>
              <a:rPr lang="en-ZA" dirty="0"/>
              <a:t> </a:t>
            </a:r>
          </a:p>
          <a:p>
            <a:pPr>
              <a:buFont typeface="Arial" pitchFamily="34" charset="0"/>
              <a:buChar char="•"/>
            </a:pPr>
            <a:r>
              <a:rPr lang="en-ZA" dirty="0"/>
              <a:t>Prospective Bidders will receive a response to their queries within 3 working days.</a:t>
            </a:r>
          </a:p>
          <a:p>
            <a:pPr>
              <a:buFont typeface="Arial" pitchFamily="34" charset="0"/>
              <a:buChar char="•"/>
            </a:pPr>
            <a:r>
              <a:rPr lang="en-ZA" dirty="0"/>
              <a:t>The questions and answers will be uploaded to the FASSET website.</a:t>
            </a:r>
          </a:p>
          <a:p>
            <a:pPr>
              <a:buFont typeface="Arial" pitchFamily="34" charset="0"/>
              <a:buChar char="•"/>
            </a:pPr>
            <a:endParaRPr lang="en-ZA" dirty="0"/>
          </a:p>
        </p:txBody>
      </p:sp>
    </p:spTree>
    <p:extLst>
      <p:ext uri="{BB962C8B-B14F-4D97-AF65-F5344CB8AC3E}">
        <p14:creationId xmlns:p14="http://schemas.microsoft.com/office/powerpoint/2010/main" val="39143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99804" y="1468129"/>
            <a:ext cx="8241175" cy="1569660"/>
          </a:xfrm>
          <a:prstGeom prst="rect">
            <a:avLst/>
          </a:prstGeom>
        </p:spPr>
        <p:txBody>
          <a:bodyPr wrap="square">
            <a:spAutoFit/>
          </a:bodyPr>
          <a:lstStyle/>
          <a:p>
            <a:pPr algn="ctr"/>
            <a:r>
              <a:rPr lang="en-US" sz="3200" dirty="0">
                <a:solidFill>
                  <a:srgbClr val="1F497D"/>
                </a:solidFill>
                <a:latin typeface="Arial"/>
                <a:cs typeface="Arial"/>
              </a:rPr>
              <a:t>End of the SCM Presentation </a:t>
            </a:r>
          </a:p>
          <a:p>
            <a:pPr algn="ctr"/>
            <a:endParaRPr lang="en-US" sz="3200" dirty="0">
              <a:solidFill>
                <a:srgbClr val="1F497D"/>
              </a:solidFill>
              <a:latin typeface="Arial"/>
              <a:cs typeface="Arial"/>
            </a:endParaRPr>
          </a:p>
          <a:p>
            <a:pPr algn="ctr"/>
            <a:r>
              <a:rPr lang="en-US" sz="3200" dirty="0">
                <a:solidFill>
                  <a:srgbClr val="1F497D"/>
                </a:solidFill>
                <a:latin typeface="Arial"/>
                <a:cs typeface="Arial"/>
              </a:rPr>
              <a:t>QUESTIONS?</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rgbClr val="1F497D"/>
                </a:solidFill>
                <a:latin typeface="Arial"/>
                <a:cs typeface="Arial"/>
              </a:rPr>
              <a:t>Fasset Briefing Session</a:t>
            </a:r>
          </a:p>
        </p:txBody>
      </p:sp>
    </p:spTree>
    <p:extLst>
      <p:ext uri="{BB962C8B-B14F-4D97-AF65-F5344CB8AC3E}">
        <p14:creationId xmlns:p14="http://schemas.microsoft.com/office/powerpoint/2010/main" val="39143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Agenda</a:t>
            </a:r>
          </a:p>
        </p:txBody>
      </p:sp>
      <p:sp>
        <p:nvSpPr>
          <p:cNvPr id="3" name="Rectangle 2"/>
          <p:cNvSpPr/>
          <p:nvPr/>
        </p:nvSpPr>
        <p:spPr>
          <a:xfrm>
            <a:off x="199804" y="839479"/>
            <a:ext cx="8241175" cy="461665"/>
          </a:xfrm>
          <a:prstGeom prst="rect">
            <a:avLst/>
          </a:prstGeom>
        </p:spPr>
        <p:txBody>
          <a:bodyPr wrap="square">
            <a:spAutoFit/>
          </a:bodyPr>
          <a:lstStyle/>
          <a:p>
            <a:r>
              <a:rPr lang="en-US" sz="24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019300" y="549655"/>
            <a:ext cx="6918326" cy="246221"/>
          </a:xfrm>
          <a:prstGeom prst="rect">
            <a:avLst/>
          </a:prstGeom>
          <a:noFill/>
        </p:spPr>
        <p:txBody>
          <a:bodyPr wrap="square" rtlCol="0">
            <a:spAutoFit/>
          </a:bodyPr>
          <a:lstStyle/>
          <a:p>
            <a:pPr algn="r"/>
            <a:r>
              <a:rPr lang="en-US" sz="1000" dirty="0">
                <a:solidFill>
                  <a:schemeClr val="tx2">
                    <a:lumMod val="75000"/>
                  </a:schemeClr>
                </a:solidFill>
                <a:latin typeface="Arial"/>
                <a:cs typeface="Arial"/>
              </a:rPr>
              <a:t>FAS/AN/PROJECTS/BUDGETANDTAXUPDATE2020/CON2085/20</a:t>
            </a:r>
          </a:p>
        </p:txBody>
      </p:sp>
      <p:graphicFrame>
        <p:nvGraphicFramePr>
          <p:cNvPr id="4" name="Table 3"/>
          <p:cNvGraphicFramePr>
            <a:graphicFrameLocks noGrp="1"/>
          </p:cNvGraphicFramePr>
          <p:nvPr>
            <p:extLst>
              <p:ext uri="{D42A27DB-BD31-4B8C-83A1-F6EECF244321}">
                <p14:modId xmlns:p14="http://schemas.microsoft.com/office/powerpoint/2010/main" val="2195433371"/>
              </p:ext>
            </p:extLst>
          </p:nvPr>
        </p:nvGraphicFramePr>
        <p:xfrm>
          <a:off x="1047750" y="1213186"/>
          <a:ext cx="7029449" cy="2799983"/>
        </p:xfrm>
        <a:graphic>
          <a:graphicData uri="http://schemas.openxmlformats.org/drawingml/2006/table">
            <a:tbl>
              <a:tblPr firstRow="1" firstCol="1" bandRow="1">
                <a:tableStyleId>{5C22544A-7EE6-4342-B048-85BDC9FD1C3A}</a:tableStyleId>
              </a:tblPr>
              <a:tblGrid>
                <a:gridCol w="2027488">
                  <a:extLst>
                    <a:ext uri="{9D8B030D-6E8A-4147-A177-3AD203B41FA5}">
                      <a16:colId xmlns:a16="http://schemas.microsoft.com/office/drawing/2014/main" val="20000"/>
                    </a:ext>
                  </a:extLst>
                </a:gridCol>
                <a:gridCol w="5001961">
                  <a:extLst>
                    <a:ext uri="{9D8B030D-6E8A-4147-A177-3AD203B41FA5}">
                      <a16:colId xmlns:a16="http://schemas.microsoft.com/office/drawing/2014/main" val="20001"/>
                    </a:ext>
                  </a:extLst>
                </a:gridCol>
              </a:tblGrid>
              <a:tr h="644189">
                <a:tc>
                  <a:txBody>
                    <a:bodyPr/>
                    <a:lstStyle/>
                    <a:p>
                      <a:pPr marL="0" algn="l" defTabSz="457200" rtl="0" eaLnBrk="1" latinLnBrk="0" hangingPunct="1">
                        <a:lnSpc>
                          <a:spcPct val="115000"/>
                        </a:lnSpc>
                        <a:spcBef>
                          <a:spcPts val="200"/>
                        </a:spcBef>
                        <a:spcAft>
                          <a:spcPts val="200"/>
                        </a:spcAft>
                      </a:pPr>
                      <a:r>
                        <a:rPr lang="en-ZA" sz="1800" b="1" kern="1200" dirty="0">
                          <a:solidFill>
                            <a:schemeClr val="lt1"/>
                          </a:solidFill>
                          <a:effectLst/>
                          <a:latin typeface="+mn-lt"/>
                          <a:ea typeface="+mn-ea"/>
                          <a:cs typeface="+mn-cs"/>
                        </a:rPr>
                        <a:t>90:30 – 10:00</a:t>
                      </a:r>
                    </a:p>
                  </a:txBody>
                  <a:tcPr marL="64983" marR="64983" marT="0" marB="0"/>
                </a:tc>
                <a:tc>
                  <a:txBody>
                    <a:bodyPr/>
                    <a:lstStyle/>
                    <a:p>
                      <a:pPr>
                        <a:lnSpc>
                          <a:spcPct val="115000"/>
                        </a:lnSpc>
                        <a:spcBef>
                          <a:spcPts val="200"/>
                        </a:spcBef>
                        <a:spcAft>
                          <a:spcPts val="200"/>
                        </a:spcAft>
                      </a:pPr>
                      <a:r>
                        <a:rPr lang="en-ZA" sz="1800" dirty="0">
                          <a:effectLst/>
                        </a:rPr>
                        <a:t>Registration and Welcome</a:t>
                      </a:r>
                      <a:endParaRPr lang="en-ZA" sz="1400" dirty="0">
                        <a:effectLst/>
                        <a:latin typeface="Calibri"/>
                        <a:ea typeface="Calibri"/>
                        <a:cs typeface="Times New Roman"/>
                      </a:endParaRPr>
                    </a:p>
                  </a:txBody>
                  <a:tcPr marL="64983" marR="64983" marT="0" marB="0"/>
                </a:tc>
                <a:extLst>
                  <a:ext uri="{0D108BD9-81ED-4DB2-BD59-A6C34878D82A}">
                    <a16:rowId xmlns:a16="http://schemas.microsoft.com/office/drawing/2014/main" val="10000"/>
                  </a:ext>
                </a:extLst>
              </a:tr>
              <a:tr h="657225">
                <a:tc>
                  <a:txBody>
                    <a:bodyPr/>
                    <a:lstStyle/>
                    <a:p>
                      <a:pPr>
                        <a:lnSpc>
                          <a:spcPct val="115000"/>
                        </a:lnSpc>
                        <a:spcBef>
                          <a:spcPts val="200"/>
                        </a:spcBef>
                        <a:spcAft>
                          <a:spcPts val="200"/>
                        </a:spcAft>
                      </a:pPr>
                      <a:r>
                        <a:rPr lang="en-ZA" sz="1800" b="1" kern="1200" dirty="0">
                          <a:solidFill>
                            <a:schemeClr val="lt1"/>
                          </a:solidFill>
                          <a:effectLst/>
                          <a:latin typeface="+mn-lt"/>
                          <a:ea typeface="+mn-ea"/>
                          <a:cs typeface="+mn-cs"/>
                        </a:rPr>
                        <a:t>10:00: – 10:20</a:t>
                      </a:r>
                      <a:endParaRPr lang="en-ZA" sz="1000" dirty="0">
                        <a:effectLst/>
                        <a:latin typeface="Calibri"/>
                        <a:ea typeface="Calibri"/>
                        <a:cs typeface="Times New Roman"/>
                      </a:endParaRPr>
                    </a:p>
                  </a:txBody>
                  <a:tcPr marL="64983" marR="64983" marT="0" marB="0"/>
                </a:tc>
                <a:tc>
                  <a:txBody>
                    <a:bodyPr/>
                    <a:lstStyle/>
                    <a:p>
                      <a:pPr>
                        <a:lnSpc>
                          <a:spcPct val="115000"/>
                        </a:lnSpc>
                        <a:spcBef>
                          <a:spcPts val="200"/>
                        </a:spcBef>
                        <a:spcAft>
                          <a:spcPts val="200"/>
                        </a:spcAft>
                      </a:pPr>
                      <a:r>
                        <a:rPr lang="en-ZA" sz="1400" u="sng" dirty="0">
                          <a:effectLst/>
                        </a:rPr>
                        <a:t>COMPULSORY: </a:t>
                      </a:r>
                      <a:r>
                        <a:rPr lang="en-ZA" sz="1400" u="none" dirty="0">
                          <a:effectLst/>
                        </a:rPr>
                        <a:t>By Mathapelo Makomene</a:t>
                      </a:r>
                      <a:endParaRPr lang="en-ZA" sz="1400" dirty="0">
                        <a:effectLst/>
                      </a:endParaRPr>
                    </a:p>
                    <a:p>
                      <a:pPr>
                        <a:lnSpc>
                          <a:spcPct val="115000"/>
                        </a:lnSpc>
                        <a:spcBef>
                          <a:spcPts val="200"/>
                        </a:spcBef>
                        <a:spcAft>
                          <a:spcPts val="200"/>
                        </a:spcAft>
                      </a:pPr>
                      <a:r>
                        <a:rPr lang="en-ZA" sz="1400" dirty="0">
                          <a:effectLst/>
                        </a:rPr>
                        <a:t>General Guidelines To Tendering With Fasset &amp; SCM Processes  </a:t>
                      </a:r>
                      <a:endParaRPr lang="en-ZA" sz="1100" dirty="0">
                        <a:effectLst/>
                        <a:latin typeface="Calibri"/>
                        <a:ea typeface="Calibri"/>
                        <a:cs typeface="Times New Roman"/>
                      </a:endParaRPr>
                    </a:p>
                  </a:txBody>
                  <a:tcPr marL="64983" marR="64983" marT="0" marB="0"/>
                </a:tc>
                <a:extLst>
                  <a:ext uri="{0D108BD9-81ED-4DB2-BD59-A6C34878D82A}">
                    <a16:rowId xmlns:a16="http://schemas.microsoft.com/office/drawing/2014/main" val="10001"/>
                  </a:ext>
                </a:extLst>
              </a:tr>
              <a:tr h="726091">
                <a:tc>
                  <a:txBody>
                    <a:bodyPr/>
                    <a:lstStyle/>
                    <a:p>
                      <a:pPr>
                        <a:lnSpc>
                          <a:spcPct val="115000"/>
                        </a:lnSpc>
                        <a:spcBef>
                          <a:spcPts val="200"/>
                        </a:spcBef>
                        <a:spcAft>
                          <a:spcPts val="200"/>
                        </a:spcAft>
                      </a:pPr>
                      <a:r>
                        <a:rPr lang="en-ZA" sz="1800" b="1" kern="1200" dirty="0">
                          <a:solidFill>
                            <a:schemeClr val="lt1"/>
                          </a:solidFill>
                          <a:effectLst/>
                          <a:latin typeface="+mn-lt"/>
                          <a:ea typeface="+mn-ea"/>
                          <a:cs typeface="+mn-cs"/>
                        </a:rPr>
                        <a:t>10:20 – 10:45</a:t>
                      </a:r>
                      <a:endParaRPr lang="en-ZA" sz="1000" dirty="0">
                        <a:effectLst/>
                        <a:latin typeface="Calibri"/>
                        <a:ea typeface="Calibri"/>
                        <a:cs typeface="Times New Roman"/>
                      </a:endParaRPr>
                    </a:p>
                  </a:txBody>
                  <a:tcPr marL="64983" marR="64983" marT="0" marB="0"/>
                </a:tc>
                <a:tc>
                  <a:txBody>
                    <a:bodyPr/>
                    <a:lstStyle/>
                    <a:p>
                      <a:pPr marL="0" algn="l" defTabSz="457200" rtl="0" eaLnBrk="1" latinLnBrk="0" hangingPunct="1">
                        <a:lnSpc>
                          <a:spcPct val="115000"/>
                        </a:lnSpc>
                        <a:spcBef>
                          <a:spcPts val="200"/>
                        </a:spcBef>
                        <a:spcAft>
                          <a:spcPts val="200"/>
                        </a:spcAft>
                      </a:pPr>
                      <a:r>
                        <a:rPr lang="en-ZA" sz="1400" b="0" u="sng" kern="1200" dirty="0">
                          <a:solidFill>
                            <a:schemeClr val="dk1"/>
                          </a:solidFill>
                          <a:effectLst/>
                          <a:latin typeface="+mn-lt"/>
                          <a:ea typeface="+mn-ea"/>
                          <a:cs typeface="+mn-cs"/>
                        </a:rPr>
                        <a:t>COMPULSORY</a:t>
                      </a:r>
                      <a:r>
                        <a:rPr lang="en-ZA" sz="1400" b="0" u="none" kern="1200" dirty="0">
                          <a:solidFill>
                            <a:schemeClr val="dk1"/>
                          </a:solidFill>
                          <a:effectLst/>
                          <a:latin typeface="+mn-lt"/>
                          <a:ea typeface="+mn-ea"/>
                          <a:cs typeface="+mn-cs"/>
                        </a:rPr>
                        <a:t>:</a:t>
                      </a:r>
                      <a:r>
                        <a:rPr lang="en-ZA" sz="1400" b="0" u="none" kern="1200" baseline="0" dirty="0">
                          <a:solidFill>
                            <a:schemeClr val="dk1"/>
                          </a:solidFill>
                          <a:effectLst/>
                          <a:latin typeface="+mn-lt"/>
                          <a:ea typeface="+mn-ea"/>
                          <a:cs typeface="+mn-cs"/>
                        </a:rPr>
                        <a:t> By Sello Malatsi </a:t>
                      </a:r>
                    </a:p>
                    <a:p>
                      <a:pPr marL="0" algn="l" defTabSz="457200" rtl="0" eaLnBrk="1" latinLnBrk="0" hangingPunct="1">
                        <a:lnSpc>
                          <a:spcPct val="115000"/>
                        </a:lnSpc>
                        <a:spcBef>
                          <a:spcPts val="200"/>
                        </a:spcBef>
                        <a:spcAft>
                          <a:spcPts val="200"/>
                        </a:spcAft>
                      </a:pPr>
                      <a:r>
                        <a:rPr lang="en-ZA" sz="1400" b="0" u="none" kern="1200" baseline="0" dirty="0">
                          <a:solidFill>
                            <a:schemeClr val="dk1"/>
                          </a:solidFill>
                          <a:effectLst/>
                          <a:latin typeface="+mn-lt"/>
                          <a:ea typeface="+mn-ea"/>
                          <a:cs typeface="+mn-cs"/>
                        </a:rPr>
                        <a:t>Technical specifications: FAS/AN/PROJECTS/BUDGETANDTAXUPDATE2020/CON2085/20</a:t>
                      </a:r>
                      <a:endParaRPr lang="en-ZA" sz="1400" b="0" u="none" kern="1200" dirty="0">
                        <a:solidFill>
                          <a:schemeClr val="dk1"/>
                        </a:solidFill>
                        <a:effectLst/>
                        <a:latin typeface="+mn-lt"/>
                        <a:ea typeface="+mn-ea"/>
                        <a:cs typeface="+mn-cs"/>
                      </a:endParaRPr>
                    </a:p>
                  </a:txBody>
                  <a:tcPr marL="64983" marR="64983" marT="0" marB="0"/>
                </a:tc>
                <a:extLst>
                  <a:ext uri="{0D108BD9-81ED-4DB2-BD59-A6C34878D82A}">
                    <a16:rowId xmlns:a16="http://schemas.microsoft.com/office/drawing/2014/main" val="10002"/>
                  </a:ext>
                </a:extLst>
              </a:tr>
              <a:tr h="726091">
                <a:tc>
                  <a:txBody>
                    <a:bodyPr/>
                    <a:lstStyle/>
                    <a:p>
                      <a:pPr marL="0" algn="l" defTabSz="457200" rtl="0" eaLnBrk="1" latinLnBrk="0" hangingPunct="1">
                        <a:lnSpc>
                          <a:spcPct val="115000"/>
                        </a:lnSpc>
                        <a:spcBef>
                          <a:spcPts val="200"/>
                        </a:spcBef>
                        <a:spcAft>
                          <a:spcPts val="200"/>
                        </a:spcAft>
                      </a:pPr>
                      <a:r>
                        <a:rPr lang="en-ZA" sz="1800" b="1" kern="1200" dirty="0">
                          <a:solidFill>
                            <a:schemeClr val="lt1"/>
                          </a:solidFill>
                          <a:effectLst/>
                          <a:latin typeface="+mn-lt"/>
                          <a:ea typeface="+mn-ea"/>
                          <a:cs typeface="+mn-cs"/>
                        </a:rPr>
                        <a:t>10:45 – 11:00</a:t>
                      </a:r>
                    </a:p>
                  </a:txBody>
                  <a:tcPr marL="64983" marR="64983" marT="0" marB="0"/>
                </a:tc>
                <a:tc>
                  <a:txBody>
                    <a:bodyPr/>
                    <a:lstStyle/>
                    <a:p>
                      <a:pPr marL="0" algn="l" defTabSz="457200" rtl="0" eaLnBrk="1" latinLnBrk="0" hangingPunct="1">
                        <a:lnSpc>
                          <a:spcPct val="115000"/>
                        </a:lnSpc>
                        <a:spcBef>
                          <a:spcPts val="200"/>
                        </a:spcBef>
                        <a:spcAft>
                          <a:spcPts val="200"/>
                        </a:spcAft>
                      </a:pPr>
                      <a:r>
                        <a:rPr lang="en-ZA" sz="1400" b="0" kern="1200" dirty="0">
                          <a:solidFill>
                            <a:schemeClr val="dk1"/>
                          </a:solidFill>
                          <a:effectLst/>
                          <a:latin typeface="+mn-lt"/>
                          <a:ea typeface="+mn-ea"/>
                          <a:cs typeface="+mn-cs"/>
                        </a:rPr>
                        <a:t>Questions</a:t>
                      </a:r>
                    </a:p>
                  </a:txBody>
                  <a:tcPr marL="64983" marR="6498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008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General Instructions to Bidders</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bg1"/>
                </a:solidFill>
                <a:latin typeface="Arial"/>
                <a:cs typeface="Arial"/>
              </a:rPr>
              <a:t>Fasset Briefing Session</a:t>
            </a:r>
          </a:p>
        </p:txBody>
      </p:sp>
      <p:sp>
        <p:nvSpPr>
          <p:cNvPr id="11" name="TextBox 10"/>
          <p:cNvSpPr txBox="1"/>
          <p:nvPr/>
        </p:nvSpPr>
        <p:spPr>
          <a:xfrm>
            <a:off x="2171700" y="630483"/>
            <a:ext cx="6918326" cy="246221"/>
          </a:xfrm>
          <a:prstGeom prst="rect">
            <a:avLst/>
          </a:prstGeom>
          <a:noFill/>
        </p:spPr>
        <p:txBody>
          <a:bodyPr wrap="square" rtlCol="0">
            <a:spAutoFit/>
          </a:bodyPr>
          <a:lstStyle/>
          <a:p>
            <a:pPr algn="r"/>
            <a:r>
              <a:rPr lang="en-US" sz="1000" dirty="0">
                <a:solidFill>
                  <a:schemeClr val="bg1"/>
                </a:solidFill>
                <a:latin typeface="Arial"/>
                <a:cs typeface="Arial"/>
              </a:rPr>
              <a:t>FAS/AN/PROJECTS/BUDGETANDTAXUPDATE2020/CON2085/20</a:t>
            </a:r>
          </a:p>
        </p:txBody>
      </p:sp>
    </p:spTree>
    <p:extLst>
      <p:ext uri="{BB962C8B-B14F-4D97-AF65-F5344CB8AC3E}">
        <p14:creationId xmlns:p14="http://schemas.microsoft.com/office/powerpoint/2010/main" val="284874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a:t>
            </a:r>
          </a:p>
        </p:txBody>
      </p:sp>
      <p:sp>
        <p:nvSpPr>
          <p:cNvPr id="3" name="Rectangle 2"/>
          <p:cNvSpPr/>
          <p:nvPr/>
        </p:nvSpPr>
        <p:spPr>
          <a:xfrm>
            <a:off x="199804" y="839479"/>
            <a:ext cx="8241175" cy="4524315"/>
          </a:xfrm>
          <a:prstGeom prst="rect">
            <a:avLst/>
          </a:prstGeom>
        </p:spPr>
        <p:txBody>
          <a:bodyPr wrap="square">
            <a:spAutoFit/>
          </a:bodyPr>
          <a:lstStyle/>
          <a:p>
            <a:r>
              <a:rPr lang="en-GB" sz="2400" b="1" u="sng" dirty="0">
                <a:latin typeface="Arial" pitchFamily="34" charset="0"/>
                <a:cs typeface="Arial" pitchFamily="34" charset="0"/>
              </a:rPr>
              <a:t>General notes related to the Briefing Session</a:t>
            </a:r>
          </a:p>
          <a:p>
            <a:pPr marL="285750" indent="-285750" algn="just">
              <a:lnSpc>
                <a:spcPct val="150000"/>
              </a:lnSpc>
              <a:buFont typeface="Arial" pitchFamily="34" charset="0"/>
              <a:buChar char="•"/>
            </a:pPr>
            <a:r>
              <a:rPr lang="en-US" sz="1600" b="1" dirty="0">
                <a:latin typeface="Arial" pitchFamily="34" charset="0"/>
                <a:cs typeface="Arial" pitchFamily="34" charset="0"/>
              </a:rPr>
              <a:t>Attendance registers</a:t>
            </a:r>
            <a:r>
              <a:rPr lang="en-US" sz="1600" dirty="0">
                <a:latin typeface="Arial" pitchFamily="34" charset="0"/>
                <a:cs typeface="Arial" pitchFamily="34" charset="0"/>
              </a:rPr>
              <a:t>: Each bidder MUST complete and sign the Attendance register.</a:t>
            </a:r>
          </a:p>
          <a:p>
            <a:pPr marL="285750" indent="-285750" algn="just">
              <a:lnSpc>
                <a:spcPct val="150000"/>
              </a:lnSpc>
              <a:buFont typeface="Arial" pitchFamily="34" charset="0"/>
              <a:buChar char="•"/>
            </a:pPr>
            <a:r>
              <a:rPr lang="en-US" sz="1600" dirty="0">
                <a:latin typeface="Arial" pitchFamily="34" charset="0"/>
                <a:cs typeface="Arial" pitchFamily="34" charset="0"/>
              </a:rPr>
              <a:t>Bidder who did not attend the session will not be considered for this bid and the attendance register will be used to identify bidders who did not attend the briefing session.</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US" sz="1600" dirty="0">
                <a:latin typeface="Arial" pitchFamily="34" charset="0"/>
                <a:cs typeface="Arial" pitchFamily="34" charset="0"/>
              </a:rPr>
              <a:t>In addition to the signed register, each bidder will be issued with a colour-coded letter of attendance with a Fasset signature.</a:t>
            </a:r>
            <a:endParaRPr lang="en-ZA" sz="1600" dirty="0">
              <a:latin typeface="Arial" pitchFamily="34" charset="0"/>
              <a:cs typeface="Arial" pitchFamily="34" charset="0"/>
            </a:endParaRPr>
          </a:p>
          <a:p>
            <a:pPr marL="285750" indent="-285750" algn="just">
              <a:lnSpc>
                <a:spcPct val="150000"/>
              </a:lnSpc>
              <a:buFont typeface="Arial" pitchFamily="34" charset="0"/>
              <a:buChar char="•"/>
            </a:pPr>
            <a:r>
              <a:rPr lang="en-US" sz="1600" dirty="0">
                <a:latin typeface="Arial" pitchFamily="34" charset="0"/>
                <a:cs typeface="Arial" pitchFamily="34" charset="0"/>
              </a:rPr>
              <a:t>This letter of attendance must be included in your original copy of the bid submission!</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US" sz="1600" dirty="0">
                <a:latin typeface="Arial" pitchFamily="34" charset="0"/>
                <a:cs typeface="Arial" pitchFamily="34" charset="0"/>
              </a:rPr>
              <a:t>Minutes of the briefing session will be emailed to all attendees next week on the 29 January 2020.</a:t>
            </a:r>
          </a:p>
          <a:p>
            <a:pPr lvl="0" algn="just">
              <a:lnSpc>
                <a:spcPct val="150000"/>
              </a:lnSpc>
            </a:pPr>
            <a:endParaRPr lang="en-ZA" sz="1600" dirty="0">
              <a:latin typeface="Arial" pitchFamily="34" charset="0"/>
              <a:cs typeface="Arial" pitchFamily="34" charset="0"/>
            </a:endParaRPr>
          </a:p>
          <a:p>
            <a:pPr algn="just"/>
            <a:r>
              <a:rPr lang="en-US" sz="24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171700" y="630483"/>
            <a:ext cx="6918326" cy="400110"/>
          </a:xfrm>
          <a:prstGeom prst="rect">
            <a:avLst/>
          </a:prstGeom>
          <a:noFill/>
        </p:spPr>
        <p:txBody>
          <a:bodyPr wrap="square" rtlCol="0">
            <a:spAutoFit/>
          </a:bodyPr>
          <a:lstStyle/>
          <a:p>
            <a:pPr algn="r"/>
            <a:r>
              <a:rPr lang="en-ZA" sz="1000" b="1" dirty="0">
                <a:solidFill>
                  <a:schemeClr val="bg1"/>
                </a:solidFill>
              </a:rPr>
              <a:t>FAS/ZS/COMM/TTL/CON765FAS/ZS/COMM/TTL/CON765</a:t>
            </a:r>
            <a:endParaRPr lang="en-US" sz="1000" dirty="0">
              <a:solidFill>
                <a:schemeClr val="bg1"/>
              </a:solidFill>
              <a:latin typeface="Arial"/>
              <a:cs typeface="Arial"/>
            </a:endParaRPr>
          </a:p>
          <a:p>
            <a:pPr algn="r"/>
            <a:endParaRPr lang="en-US" sz="1000" dirty="0">
              <a:solidFill>
                <a:schemeClr val="bg1"/>
              </a:solidFill>
              <a:latin typeface="Arial"/>
              <a:cs typeface="Arial"/>
            </a:endParaRPr>
          </a:p>
        </p:txBody>
      </p:sp>
      <p:sp>
        <p:nvSpPr>
          <p:cNvPr id="10" name="TextBox 9"/>
          <p:cNvSpPr txBox="1"/>
          <p:nvPr/>
        </p:nvSpPr>
        <p:spPr>
          <a:xfrm>
            <a:off x="2324100" y="782883"/>
            <a:ext cx="6918326" cy="246221"/>
          </a:xfrm>
          <a:prstGeom prst="rect">
            <a:avLst/>
          </a:prstGeom>
          <a:noFill/>
        </p:spPr>
        <p:txBody>
          <a:bodyPr wrap="square" rtlCol="0">
            <a:spAutoFit/>
          </a:bodyPr>
          <a:lstStyle/>
          <a:p>
            <a:pPr algn="r"/>
            <a:r>
              <a:rPr lang="en-ZA" sz="1000" b="1" dirty="0">
                <a:solidFill>
                  <a:schemeClr val="bg1"/>
                </a:solidFill>
              </a:rPr>
              <a:t>FAS/ZS/COMM/TTL/CON765</a:t>
            </a:r>
            <a:endParaRPr lang="en-US" sz="1000" dirty="0">
              <a:solidFill>
                <a:schemeClr val="bg1"/>
              </a:solidFill>
              <a:latin typeface="Arial"/>
              <a:cs typeface="Arial"/>
            </a:endParaRPr>
          </a:p>
        </p:txBody>
      </p:sp>
      <p:sp>
        <p:nvSpPr>
          <p:cNvPr id="11" name="TextBox 10"/>
          <p:cNvSpPr txBox="1"/>
          <p:nvPr/>
        </p:nvSpPr>
        <p:spPr>
          <a:xfrm>
            <a:off x="2476500" y="935283"/>
            <a:ext cx="6918326" cy="246221"/>
          </a:xfrm>
          <a:prstGeom prst="rect">
            <a:avLst/>
          </a:prstGeom>
          <a:noFill/>
        </p:spPr>
        <p:txBody>
          <a:bodyPr wrap="square" rtlCol="0">
            <a:spAutoFit/>
          </a:bodyPr>
          <a:lstStyle/>
          <a:p>
            <a:pPr algn="r"/>
            <a:r>
              <a:rPr lang="en-ZA" sz="1000" b="1" dirty="0">
                <a:solidFill>
                  <a:schemeClr val="bg1"/>
                </a:solidFill>
              </a:rPr>
              <a:t>FAS/ZS/COMM/TTL/CON765</a:t>
            </a:r>
            <a:endParaRPr lang="en-US" sz="1000" dirty="0">
              <a:solidFill>
                <a:schemeClr val="bg1"/>
              </a:solidFill>
              <a:latin typeface="Arial"/>
              <a:cs typeface="Arial"/>
            </a:endParaRPr>
          </a:p>
        </p:txBody>
      </p:sp>
    </p:spTree>
    <p:extLst>
      <p:ext uri="{BB962C8B-B14F-4D97-AF65-F5344CB8AC3E}">
        <p14:creationId xmlns:p14="http://schemas.microsoft.com/office/powerpoint/2010/main" val="199622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a:t>
            </a:r>
          </a:p>
        </p:txBody>
      </p:sp>
      <p:sp>
        <p:nvSpPr>
          <p:cNvPr id="3" name="Rectangle 2"/>
          <p:cNvSpPr/>
          <p:nvPr/>
        </p:nvSpPr>
        <p:spPr>
          <a:xfrm>
            <a:off x="199804" y="839479"/>
            <a:ext cx="8241175" cy="3532505"/>
          </a:xfrm>
          <a:prstGeom prst="rect">
            <a:avLst/>
          </a:prstGeom>
        </p:spPr>
        <p:txBody>
          <a:bodyPr wrap="square">
            <a:spAutoFit/>
          </a:bodyPr>
          <a:lstStyle/>
          <a:p>
            <a:r>
              <a:rPr lang="en-GB" sz="2400" b="1" u="sng" dirty="0">
                <a:latin typeface="Arial" pitchFamily="34" charset="0"/>
                <a:cs typeface="Arial" pitchFamily="34" charset="0"/>
              </a:rPr>
              <a:t>General notes related to the Briefing Session</a:t>
            </a:r>
          </a:p>
          <a:p>
            <a:endParaRPr lang="en-ZA" sz="2400" dirty="0">
              <a:latin typeface="Arial" pitchFamily="34" charset="0"/>
              <a:cs typeface="Arial" pitchFamily="34" charset="0"/>
            </a:endParaRPr>
          </a:p>
          <a:p>
            <a:pPr marL="285750" indent="-285750" algn="just">
              <a:lnSpc>
                <a:spcPct val="150000"/>
              </a:lnSpc>
              <a:buFont typeface="Arial" pitchFamily="34" charset="0"/>
              <a:buChar char="•"/>
            </a:pPr>
            <a:r>
              <a:rPr lang="en-US" sz="1600" dirty="0">
                <a:latin typeface="Arial" pitchFamily="34" charset="0"/>
                <a:cs typeface="Arial" pitchFamily="34" charset="0"/>
              </a:rPr>
              <a:t>Bidders are reminded: </a:t>
            </a:r>
            <a:r>
              <a:rPr lang="en-GB" sz="1600" dirty="0">
                <a:latin typeface="Arial" pitchFamily="34" charset="0"/>
                <a:cs typeface="Arial" pitchFamily="34" charset="0"/>
              </a:rPr>
              <a:t>Telephonic requests for clarification will NOT be accepted.  Any clarification required by a bidder regarding the meaning or interpretation of the Terms of Reference, or any other aspect concerning the </a:t>
            </a:r>
            <a:r>
              <a:rPr lang="en-US" sz="1600" dirty="0">
                <a:latin typeface="Arial" pitchFamily="34" charset="0"/>
                <a:cs typeface="Arial" pitchFamily="34" charset="0"/>
              </a:rPr>
              <a:t>bid is to be requested in writing via email from Lebogang Tsagae (</a:t>
            </a:r>
            <a:r>
              <a:rPr lang="en-US" sz="1600" dirty="0">
                <a:latin typeface="Arial" pitchFamily="34" charset="0"/>
                <a:cs typeface="Arial" pitchFamily="34" charset="0"/>
                <a:hlinkClick r:id="rId3"/>
              </a:rPr>
              <a:t>Lebogang.Tsagae@fasset.org.za</a:t>
            </a:r>
            <a:r>
              <a:rPr lang="en-US" sz="1600" dirty="0">
                <a:latin typeface="Arial" pitchFamily="34" charset="0"/>
                <a:cs typeface="Arial" pitchFamily="34" charset="0"/>
              </a:rPr>
              <a:t>).</a:t>
            </a:r>
          </a:p>
          <a:p>
            <a:pPr marL="285750" indent="-285750" algn="just">
              <a:lnSpc>
                <a:spcPct val="150000"/>
              </a:lnSpc>
              <a:buFont typeface="Arial" pitchFamily="34" charset="0"/>
              <a:buChar char="•"/>
            </a:pPr>
            <a:r>
              <a:rPr lang="en-GB" sz="1600" dirty="0">
                <a:latin typeface="Arial" pitchFamily="34" charset="0"/>
                <a:cs typeface="Arial" pitchFamily="34" charset="0"/>
              </a:rPr>
              <a:t>A reply will be forwarded within three (3) working days.   </a:t>
            </a:r>
          </a:p>
          <a:p>
            <a:pPr marL="285750" indent="-285750" algn="just">
              <a:lnSpc>
                <a:spcPct val="150000"/>
              </a:lnSpc>
              <a:buFont typeface="Arial" pitchFamily="34" charset="0"/>
              <a:buChar char="•"/>
            </a:pPr>
            <a:r>
              <a:rPr lang="en-GB" sz="1600" b="1" i="1" dirty="0">
                <a:latin typeface="Arial" pitchFamily="34" charset="0"/>
                <a:cs typeface="Arial" pitchFamily="34" charset="0"/>
              </a:rPr>
              <a:t>The bid reference number should be quoted in all correspondence</a:t>
            </a:r>
            <a:r>
              <a:rPr lang="en-GB" sz="1600" dirty="0">
                <a:latin typeface="Arial" pitchFamily="34" charset="0"/>
                <a:cs typeface="Arial" pitchFamily="34" charset="0"/>
              </a:rPr>
              <a:t>.</a:t>
            </a:r>
            <a:endParaRPr lang="en-US" sz="1600" dirty="0">
              <a:latin typeface="Arial" pitchFamily="34" charset="0"/>
              <a:cs typeface="Arial" pitchFamily="34" charset="0"/>
            </a:endParaRPr>
          </a:p>
          <a:p>
            <a:pPr lvl="1" algn="just">
              <a:lnSpc>
                <a:spcPct val="150000"/>
              </a:lnSpc>
            </a:pPr>
            <a:r>
              <a:rPr lang="en-US" sz="2400" dirty="0">
                <a:latin typeface="Arial" pitchFamily="34" charset="0"/>
                <a:cs typeface="Arial" pitchFamily="34" charset="0"/>
              </a:rPr>
              <a:t>  </a:t>
            </a:r>
            <a:r>
              <a:rPr lang="en-US" sz="1600" dirty="0">
                <a:latin typeface="Arial" pitchFamily="34" charset="0"/>
                <a:cs typeface="Arial" pitchFamily="34" charset="0"/>
              </a:rPr>
              <a:t>- </a:t>
            </a:r>
            <a:r>
              <a:rPr lang="en-US" sz="1600" dirty="0">
                <a:solidFill>
                  <a:srgbClr val="0070C0"/>
                </a:solidFill>
                <a:latin typeface="Arial" pitchFamily="34" charset="0"/>
                <a:cs typeface="Arial" pitchFamily="34" charset="0"/>
              </a:rPr>
              <a:t>FAS/AN/PROJECTS/BUDGETANDTAXUPDATE2020/CON2085/20</a:t>
            </a:r>
            <a:endParaRPr lang="en-US" sz="2400" dirty="0">
              <a:solidFill>
                <a:srgbClr val="0070C0"/>
              </a:solidFill>
              <a:latin typeface="Arial" pitchFamily="34" charset="0"/>
              <a:cs typeface="Arial" pitchFamily="34" charset="0"/>
            </a:endParaRP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334602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839479"/>
            <a:ext cx="8241175" cy="5559920"/>
          </a:xfrm>
          <a:prstGeom prst="rect">
            <a:avLst/>
          </a:prstGeom>
        </p:spPr>
        <p:txBody>
          <a:bodyPr wrap="square">
            <a:spAutoFit/>
          </a:bodyPr>
          <a:lstStyle/>
          <a:p>
            <a:r>
              <a:rPr lang="en-GB" sz="2000" b="1" dirty="0">
                <a:latin typeface="Arial" pitchFamily="34" charset="0"/>
                <a:cs typeface="Arial" pitchFamily="34" charset="0"/>
              </a:rPr>
              <a:t>CONDITIONS AND INSTRUCTIONS THAT BIDDERS NEED TO TAKE NOTE OF</a:t>
            </a:r>
            <a:r>
              <a:rPr lang="en-US" sz="2000" b="1" dirty="0">
                <a:latin typeface="Arial" pitchFamily="34" charset="0"/>
                <a:cs typeface="Arial" pitchFamily="34" charset="0"/>
              </a:rPr>
              <a:t>:</a:t>
            </a:r>
          </a:p>
          <a:p>
            <a:endParaRPr lang="en-ZA" sz="2000" dirty="0">
              <a:latin typeface="Arial" pitchFamily="34" charset="0"/>
              <a:cs typeface="Arial" pitchFamily="34" charset="0"/>
            </a:endParaRPr>
          </a:p>
          <a:p>
            <a:pPr marL="285750" lvl="0" indent="-285750" algn="just">
              <a:lnSpc>
                <a:spcPct val="150000"/>
              </a:lnSpc>
              <a:buFont typeface="Arial" pitchFamily="34" charset="0"/>
              <a:buChar char="•"/>
            </a:pPr>
            <a:r>
              <a:rPr lang="en-GB" sz="1700" dirty="0">
                <a:latin typeface="Arial" pitchFamily="34" charset="0"/>
                <a:cs typeface="Arial" pitchFamily="34" charset="0"/>
              </a:rPr>
              <a:t>One (1) original plus Three (3) hard copies of the bid and the pricing schedule in a separate envelope, i.e. Three</a:t>
            </a:r>
            <a:r>
              <a:rPr lang="en-GB" sz="1600" b="1" dirty="0">
                <a:latin typeface="Arial" pitchFamily="34" charset="0"/>
                <a:cs typeface="Arial" pitchFamily="34" charset="0"/>
              </a:rPr>
              <a:t>(3) documents, pricing should be send in different envelopes  </a:t>
            </a:r>
            <a:r>
              <a:rPr lang="en-GB" sz="1600" dirty="0">
                <a:latin typeface="Arial" pitchFamily="34" charset="0"/>
                <a:cs typeface="Arial" pitchFamily="34" charset="0"/>
              </a:rPr>
              <a:t>handed in/delivered to</a:t>
            </a:r>
            <a:r>
              <a:rPr lang="en-US" sz="1600" dirty="0">
                <a:latin typeface="Arial" pitchFamily="34" charset="0"/>
                <a:cs typeface="Arial" pitchFamily="34" charset="0"/>
              </a:rPr>
              <a:t> the address on the bid document. </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dirty="0">
                <a:latin typeface="Arial" pitchFamily="34" charset="0"/>
                <a:cs typeface="Arial" pitchFamily="34" charset="0"/>
              </a:rPr>
              <a:t>Only bids that are submitted as one (1) original plus three (3) hard copies and the pricing schedule will be accepted as valid and responsive. The original and copies will be distributed to the tender evaluation panel, and must contain the same information and must all be neatly marked and professionally presented.</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b="1" dirty="0">
                <a:solidFill>
                  <a:srgbClr val="002060"/>
                </a:solidFill>
                <a:latin typeface="Arial" pitchFamily="34" charset="0"/>
                <a:cs typeface="Arial" pitchFamily="34" charset="0"/>
              </a:rPr>
              <a:t>NB:  Bidders must indicate on the cover of each document whether it is the original or a copy.  Copies must be numbered, e.g. Copy 1</a:t>
            </a:r>
            <a:r>
              <a:rPr lang="en-GB" sz="1600" dirty="0">
                <a:latin typeface="Arial" pitchFamily="34" charset="0"/>
                <a:cs typeface="Arial" pitchFamily="34" charset="0"/>
              </a:rPr>
              <a:t>.</a:t>
            </a:r>
            <a:endParaRPr lang="en-ZA" sz="1600" dirty="0">
              <a:latin typeface="Arial" pitchFamily="34" charset="0"/>
              <a:cs typeface="Arial" pitchFamily="34" charset="0"/>
            </a:endParaRPr>
          </a:p>
          <a:p>
            <a:pPr lvl="0"/>
            <a:endParaRPr lang="en-ZA" sz="2000" dirty="0">
              <a:latin typeface="Arial" pitchFamily="34" charset="0"/>
              <a:cs typeface="Arial" pitchFamily="34" charset="0"/>
            </a:endParaRPr>
          </a:p>
          <a:p>
            <a:pPr>
              <a:lnSpc>
                <a:spcPct val="150000"/>
              </a:lnSpc>
            </a:pPr>
            <a:r>
              <a:rPr lang="en-US" sz="2000" dirty="0">
                <a:latin typeface="Arial" pitchFamily="34" charset="0"/>
                <a:cs typeface="Arial" pitchFamily="34" charset="0"/>
              </a:rPr>
              <a:t> </a:t>
            </a:r>
          </a:p>
          <a:p>
            <a:pPr>
              <a:lnSpc>
                <a:spcPct val="150000"/>
              </a:lnSpc>
            </a:pPr>
            <a:r>
              <a:rPr lang="en-US" sz="20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282587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839479"/>
            <a:ext cx="8241175" cy="6006196"/>
          </a:xfrm>
          <a:prstGeom prst="rect">
            <a:avLst/>
          </a:prstGeom>
        </p:spPr>
        <p:txBody>
          <a:bodyPr wrap="square">
            <a:spAutoFit/>
          </a:bodyPr>
          <a:lstStyle/>
          <a:p>
            <a:r>
              <a:rPr lang="en-GB" sz="2000" b="1" dirty="0">
                <a:latin typeface="Arial" pitchFamily="34" charset="0"/>
                <a:cs typeface="Arial" pitchFamily="34" charset="0"/>
              </a:rPr>
              <a:t>CONDITIONS AND INSTRUCTIONS THAT BIDDERS NEED TO TAKE NOTE OF</a:t>
            </a:r>
            <a:r>
              <a:rPr lang="en-US" sz="2000" b="1" dirty="0">
                <a:latin typeface="Arial" pitchFamily="34" charset="0"/>
                <a:cs typeface="Arial" pitchFamily="34" charset="0"/>
              </a:rPr>
              <a:t>:</a:t>
            </a:r>
          </a:p>
          <a:p>
            <a:pPr marL="285750" lvl="0" indent="-285750" algn="just">
              <a:lnSpc>
                <a:spcPct val="150000"/>
              </a:lnSpc>
              <a:buFont typeface="Arial" pitchFamily="34" charset="0"/>
              <a:buChar char="•"/>
            </a:pPr>
            <a:r>
              <a:rPr lang="en-GB" sz="1600" dirty="0">
                <a:latin typeface="Arial" pitchFamily="34" charset="0"/>
                <a:cs typeface="Arial" pitchFamily="34" charset="0"/>
              </a:rPr>
              <a:t>Bids should be submitted in a sealed envelope, marked with:</a:t>
            </a:r>
            <a:endParaRPr lang="en-ZA" sz="1600" dirty="0">
              <a:latin typeface="Arial" pitchFamily="34" charset="0"/>
              <a:cs typeface="Arial" pitchFamily="34" charset="0"/>
            </a:endParaRPr>
          </a:p>
          <a:p>
            <a:pPr marL="1200150" lvl="2" indent="-285750">
              <a:lnSpc>
                <a:spcPct val="150000"/>
              </a:lnSpc>
              <a:buFont typeface="Wingdings" pitchFamily="2" charset="2"/>
              <a:buChar char="ü"/>
            </a:pPr>
            <a:r>
              <a:rPr lang="en-GB" sz="1600" dirty="0">
                <a:latin typeface="Arial" pitchFamily="34" charset="0"/>
                <a:cs typeface="Arial" pitchFamily="34" charset="0"/>
              </a:rPr>
              <a:t>Bid number FAS/AN/PROJECTS/BUDGETANDTAXUPDATE2020/CON2085/20 </a:t>
            </a:r>
          </a:p>
          <a:p>
            <a:pPr marL="1200150" lvl="2" indent="-285750" algn="just">
              <a:lnSpc>
                <a:spcPct val="150000"/>
              </a:lnSpc>
              <a:buFont typeface="Wingdings" pitchFamily="2" charset="2"/>
              <a:buChar char="ü"/>
            </a:pPr>
            <a:r>
              <a:rPr lang="en-GB" sz="1600" dirty="0">
                <a:latin typeface="Arial" pitchFamily="34" charset="0"/>
                <a:cs typeface="Arial" pitchFamily="34" charset="0"/>
              </a:rPr>
              <a:t>Friday, 07 February 2020 (at 11:00).</a:t>
            </a:r>
            <a:endParaRPr lang="en-ZA" sz="1600" dirty="0">
              <a:latin typeface="Arial" pitchFamily="34" charset="0"/>
              <a:cs typeface="Arial" pitchFamily="34" charset="0"/>
            </a:endParaRPr>
          </a:p>
          <a:p>
            <a:pPr marL="1200150" lvl="2" indent="-285750" algn="just">
              <a:lnSpc>
                <a:spcPct val="150000"/>
              </a:lnSpc>
              <a:buFont typeface="Wingdings" pitchFamily="2" charset="2"/>
              <a:buChar char="ü"/>
            </a:pPr>
            <a:r>
              <a:rPr lang="en-GB" sz="1600" dirty="0">
                <a:latin typeface="Arial" pitchFamily="34" charset="0"/>
                <a:cs typeface="Arial" pitchFamily="34" charset="0"/>
              </a:rPr>
              <a:t>The name and address of the bidder</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dirty="0">
                <a:latin typeface="Arial" pitchFamily="34" charset="0"/>
                <a:cs typeface="Arial" pitchFamily="34" charset="0"/>
              </a:rPr>
              <a:t>Documents submitted on time by bidders shall not be returned</a:t>
            </a:r>
            <a:r>
              <a:rPr lang="en-US" sz="1600" dirty="0">
                <a:latin typeface="Arial" pitchFamily="34" charset="0"/>
                <a:cs typeface="Arial" pitchFamily="34" charset="0"/>
              </a:rPr>
              <a:t>.</a:t>
            </a:r>
            <a:endParaRPr lang="en-ZA" sz="1600" dirty="0">
              <a:latin typeface="Arial" pitchFamily="34" charset="0"/>
              <a:cs typeface="Arial" pitchFamily="34" charset="0"/>
            </a:endParaRPr>
          </a:p>
          <a:p>
            <a:pPr marL="285750" indent="-285750" algn="just">
              <a:lnSpc>
                <a:spcPct val="150000"/>
              </a:lnSpc>
              <a:buFont typeface="Arial" pitchFamily="34" charset="0"/>
              <a:buChar char="•"/>
            </a:pPr>
            <a:r>
              <a:rPr lang="en-GB" sz="1600" dirty="0">
                <a:latin typeface="Arial" pitchFamily="34" charset="0"/>
                <a:cs typeface="Arial" pitchFamily="34" charset="0"/>
              </a:rPr>
              <a:t>Bids received late shall not be considered.  A bid will be considered late if it arrived </a:t>
            </a:r>
            <a:r>
              <a:rPr lang="en-GB" sz="1600" b="1" i="1" dirty="0">
                <a:latin typeface="Arial" pitchFamily="34" charset="0"/>
                <a:cs typeface="Arial" pitchFamily="34" charset="0"/>
              </a:rPr>
              <a:t>even one second after 11:00 or any time thereafter.  The tender (bid) box shall be locked at exactly 11:00 and bids arriving late will not be considered under any circumstances.</a:t>
            </a:r>
            <a:r>
              <a:rPr lang="en-GB" sz="1600" dirty="0">
                <a:latin typeface="Arial" pitchFamily="34" charset="0"/>
                <a:cs typeface="Arial" pitchFamily="34" charset="0"/>
              </a:rPr>
              <a:t>  Bids received late shall be returned unopened to the bidder.  Bidders are therefore strongly advised to ensure that bids be despatched allowing enough time for any unforeseen events that may delay the delivery of the bid.</a:t>
            </a:r>
            <a:endParaRPr lang="en-ZA" sz="1600" dirty="0">
              <a:latin typeface="Arial" pitchFamily="34" charset="0"/>
              <a:cs typeface="Arial" pitchFamily="34" charset="0"/>
            </a:endParaRPr>
          </a:p>
          <a:p>
            <a:pPr>
              <a:lnSpc>
                <a:spcPct val="150000"/>
              </a:lnSpc>
            </a:pPr>
            <a:r>
              <a:rPr lang="en-US" sz="2000" dirty="0">
                <a:latin typeface="Arial" pitchFamily="34" charset="0"/>
                <a:cs typeface="Arial" pitchFamily="34" charset="0"/>
              </a:rPr>
              <a:t> </a:t>
            </a:r>
          </a:p>
          <a:p>
            <a:pPr>
              <a:lnSpc>
                <a:spcPct val="150000"/>
              </a:lnSpc>
            </a:pPr>
            <a:r>
              <a:rPr lang="en-US" sz="20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6242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1039504"/>
            <a:ext cx="8241175" cy="1831784"/>
          </a:xfrm>
          <a:prstGeom prst="rect">
            <a:avLst/>
          </a:prstGeom>
        </p:spPr>
        <p:txBody>
          <a:bodyPr wrap="square">
            <a:spAutoFit/>
          </a:bodyPr>
          <a:lstStyle/>
          <a:p>
            <a:r>
              <a:rPr lang="en-GB" sz="2000" b="1" dirty="0"/>
              <a:t>GENERAL CONDITIONS OF CONTRACT</a:t>
            </a:r>
            <a:endParaRPr lang="en-ZA" sz="2000" b="1" dirty="0"/>
          </a:p>
          <a:p>
            <a:pPr marL="285750" lvl="0" indent="-285750">
              <a:buFont typeface="Arial" pitchFamily="34" charset="0"/>
              <a:buChar char="•"/>
            </a:pPr>
            <a:r>
              <a:rPr lang="en-GB" sz="1600" dirty="0"/>
              <a:t>The General Conditions of Contract must be accepted.  The GCC can be downloaded from the </a:t>
            </a:r>
            <a:r>
              <a:rPr lang="en-GB" sz="1600" dirty="0" err="1"/>
              <a:t>Fasset</a:t>
            </a:r>
            <a:r>
              <a:rPr lang="en-GB" sz="1600" dirty="0"/>
              <a:t> or National Treasury website.  Please refer to link below:</a:t>
            </a:r>
            <a:r>
              <a:rPr lang="en-ZA" sz="1600" dirty="0"/>
              <a:t> </a:t>
            </a:r>
            <a:r>
              <a:rPr lang="en-GB" sz="1600" u="sng" dirty="0">
                <a:hlinkClick r:id="rId3"/>
              </a:rPr>
              <a:t>http://www.fasset.org.za/Procurement/Procurement.aspx</a:t>
            </a:r>
            <a:r>
              <a:rPr lang="en-GB" sz="1600" dirty="0"/>
              <a:t> </a:t>
            </a:r>
            <a:endParaRPr lang="en-ZA" sz="1600" dirty="0"/>
          </a:p>
          <a:p>
            <a:pPr>
              <a:lnSpc>
                <a:spcPct val="150000"/>
              </a:lnSpc>
            </a:pPr>
            <a:r>
              <a:rPr lang="en-US" sz="1600" dirty="0">
                <a:latin typeface="Arial"/>
                <a:cs typeface="Arial"/>
              </a:rPr>
              <a:t> </a:t>
            </a:r>
          </a:p>
          <a:p>
            <a:pPr>
              <a:lnSpc>
                <a:spcPct val="150000"/>
              </a:lnSpc>
            </a:pPr>
            <a:endParaRPr lang="en-US" sz="1600" dirty="0">
              <a:latin typeface="Arial"/>
              <a:cs typeface="Arial"/>
            </a:endParaRP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619374" y="568705"/>
            <a:ext cx="6318251" cy="246221"/>
          </a:xfrm>
          <a:prstGeom prst="rect">
            <a:avLst/>
          </a:prstGeom>
          <a:noFill/>
        </p:spPr>
        <p:txBody>
          <a:bodyPr wrap="square" rtlCol="0">
            <a:spAutoFit/>
          </a:bodyPr>
          <a:lstStyle/>
          <a:p>
            <a:pPr algn="r"/>
            <a:r>
              <a:rPr lang="en-ZA" sz="1000" b="1" dirty="0">
                <a:solidFill>
                  <a:schemeClr val="tx2">
                    <a:lumMod val="75000"/>
                  </a:schemeClr>
                </a:solidFill>
              </a:rPr>
              <a:t>FAS/AN/PROJECTS/BUDGETANDTAXUPDATE2020/CON2085/20</a:t>
            </a:r>
            <a:endParaRPr lang="en-US" sz="1000" dirty="0">
              <a:solidFill>
                <a:schemeClr val="tx2">
                  <a:lumMod val="75000"/>
                </a:schemeClr>
              </a:solidFill>
              <a:latin typeface="Arial"/>
              <a:cs typeface="Arial"/>
            </a:endParaRPr>
          </a:p>
        </p:txBody>
      </p:sp>
    </p:spTree>
    <p:extLst>
      <p:ext uri="{BB962C8B-B14F-4D97-AF65-F5344CB8AC3E}">
        <p14:creationId xmlns:p14="http://schemas.microsoft.com/office/powerpoint/2010/main" val="376131798"/>
      </p:ext>
    </p:extLst>
  </p:cSld>
  <p:clrMapOvr>
    <a:masterClrMapping/>
  </p:clrMapOvr>
</p:sld>
</file>

<file path=ppt/theme/theme1.xml><?xml version="1.0" encoding="utf-8"?>
<a:theme xmlns:a="http://schemas.openxmlformats.org/drawingml/2006/main" name="1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3080</TotalTime>
  <Words>1552</Words>
  <Application>Microsoft Office PowerPoint</Application>
  <PresentationFormat>On-screen Show (4:3)</PresentationFormat>
  <Paragraphs>189</Paragraphs>
  <Slides>24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Wingdings</vt:lpstr>
      <vt:lpstr>1_Office Theme</vt:lpstr>
      <vt:lpstr>Office Theme</vt:lpstr>
      <vt:lpstr>2_Office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McKinnell User</dc:creator>
  <cp:lastModifiedBy>Queen Maphoto</cp:lastModifiedBy>
  <cp:revision>249</cp:revision>
  <dcterms:created xsi:type="dcterms:W3CDTF">2012-03-11T07:47:28Z</dcterms:created>
  <dcterms:modified xsi:type="dcterms:W3CDTF">2020-01-30T08:03:19Z</dcterms:modified>
</cp:coreProperties>
</file>